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7"/>
  </p:notesMasterIdLst>
  <p:handoutMasterIdLst>
    <p:handoutMasterId r:id="rId37"/>
  </p:handoutMasterIdLst>
  <p:sldIdLst>
    <p:sldId id="381" r:id="rId4"/>
    <p:sldId id="561" r:id="rId5"/>
    <p:sldId id="1014" r:id="rId6"/>
    <p:sldId id="1179" r:id="rId8"/>
    <p:sldId id="1204" r:id="rId9"/>
    <p:sldId id="1208" r:id="rId10"/>
    <p:sldId id="1081" r:id="rId11"/>
    <p:sldId id="1087" r:id="rId12"/>
    <p:sldId id="1088" r:id="rId13"/>
    <p:sldId id="1083" r:id="rId14"/>
    <p:sldId id="1084" r:id="rId15"/>
    <p:sldId id="1156" r:id="rId16"/>
    <p:sldId id="1163" r:id="rId17"/>
    <p:sldId id="1174" r:id="rId18"/>
    <p:sldId id="1164" r:id="rId19"/>
    <p:sldId id="1086" r:id="rId20"/>
    <p:sldId id="1162" r:id="rId21"/>
    <p:sldId id="1175" r:id="rId22"/>
    <p:sldId id="1180" r:id="rId23"/>
    <p:sldId id="1232" r:id="rId24"/>
    <p:sldId id="1244" r:id="rId25"/>
    <p:sldId id="1082" r:id="rId26"/>
    <p:sldId id="1233" r:id="rId27"/>
    <p:sldId id="750" r:id="rId28"/>
    <p:sldId id="751" r:id="rId29"/>
    <p:sldId id="752" r:id="rId30"/>
    <p:sldId id="753" r:id="rId31"/>
    <p:sldId id="754" r:id="rId32"/>
    <p:sldId id="759" r:id="rId33"/>
    <p:sldId id="756" r:id="rId34"/>
    <p:sldId id="757" r:id="rId35"/>
    <p:sldId id="758" r:id="rId36"/>
  </p:sldIdLst>
  <p:sldSz cx="12192000" cy="6858000"/>
  <p:notesSz cx="6858000" cy="9144000"/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" initials="z" lastIdx="1" clrIdx="0"/>
  <p:cmAuthor id="0" name="Mia Vida Villanueva" initials="MVV" lastIdx="1" clrIdx="0"/>
  <p:cmAuthor id="7" name="1206988966@qq.com" initials="1" lastIdx="1" clrIdx="2"/>
  <p:cmAuthor id="8" name="姜伟光" initials="姜" lastIdx="1" clrIdx="0"/>
  <p:cmAuthor id="2" name="作者" initials="A" lastIdx="1" clrIdx="1"/>
  <p:cmAuthor id="3" name="lenovo" initials="l" lastIdx="6" clrIdx="2"/>
  <p:cmAuthor id="4" name="Administrator" initials="A" lastIdx="4" clrIdx="3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4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32" y="336"/>
      </p:cViewPr>
      <p:guideLst>
        <p:guide orient="horz" pos="1853"/>
        <p:guide pos="388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tags" Target="tags/tag115.xml"/><Relationship Id="rId41" Type="http://schemas.openxmlformats.org/officeDocument/2006/relationships/commentAuthors" Target="commentAuthors.xml"/><Relationship Id="rId40" Type="http://schemas.openxmlformats.org/officeDocument/2006/relationships/tableStyles" Target="tableStyles.xml"/><Relationship Id="rId4" Type="http://schemas.openxmlformats.org/officeDocument/2006/relationships/slide" Target="slides/slide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handoutMaster" Target="handoutMasters/handoutMaster1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cent/tinker/blob/dev/tinker-android/tinker-android-loader/src/main/java/com/tencent/tinker/loader/SystemClassLoaderAdder.java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cent/tinker/blob/dev/tinker-android/tinker-android-loader/src/main/java/com/tencent/tinker/loader/SystemClassLoaderAdder.java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cent/tinker/blob/dev/tinker-android/tinker-android-loader/src/main/java/com/tencent/tinker/loader/SystemClassLoaderAdder.java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cent/tinker/blob/dev/tinker-android/tinker-android-loader/src/main/java/com/tencent/tinker/loader/SystemClassLoaderAdder.java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https://ke.qq.com/comment/index.html?cid=341933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知道了View的层级关系有助于对View的理解，从上图可以发现我们常用的这些控件都是继承于View，如果我们更好的掌握了View的知识体系，那么我们在界面编程时则会更加的得心应手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https://github.com/Tencent/tinker/blob/dev/tinker-android/tinker-android-loader/src/main/java/com/tencent/tinker/loader/SystemClassLoaderAdder.java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https://github.com/Tencent/tinker/blob/dev/tinker-android/tinker-android-loader/src/main/java/com/tencent/tinker/loader/SystemClassLoaderAdder.java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https://github.com/Tencent/tinker/blob/dev/tinker-android/tinker-android-loader/src/main/java/com/tencent/tinker/loader/SystemClassLoaderAdder.java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https://github.com/Tencent/tinker/blob/dev/tinker-android/tinker-android-loader/src/main/java/com/tencent/tinker/loader/SystemClassLoaderAdder.java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https://user.qzone.qq.com/2133576719?source=aiostar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tags" Target="../tags/tag35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44.xml"/><Relationship Id="rId8" Type="http://schemas.openxmlformats.org/officeDocument/2006/relationships/tags" Target="../tags/tag43.xml"/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53.xml"/><Relationship Id="rId17" Type="http://schemas.openxmlformats.org/officeDocument/2006/relationships/tags" Target="../tags/tag52.xml"/><Relationship Id="rId16" Type="http://schemas.openxmlformats.org/officeDocument/2006/relationships/tags" Target="../tags/tag51.xml"/><Relationship Id="rId15" Type="http://schemas.openxmlformats.org/officeDocument/2006/relationships/tags" Target="../tags/tag50.xml"/><Relationship Id="rId14" Type="http://schemas.openxmlformats.org/officeDocument/2006/relationships/tags" Target="../tags/tag49.xml"/><Relationship Id="rId13" Type="http://schemas.openxmlformats.org/officeDocument/2006/relationships/tags" Target="../tags/tag48.xml"/><Relationship Id="rId12" Type="http://schemas.openxmlformats.org/officeDocument/2006/relationships/tags" Target="../tags/tag47.xml"/><Relationship Id="rId11" Type="http://schemas.openxmlformats.org/officeDocument/2006/relationships/tags" Target="../tags/tag46.xml"/><Relationship Id="rId10" Type="http://schemas.openxmlformats.org/officeDocument/2006/relationships/tags" Target="../tags/tag45.xml"/><Relationship Id="rId1" Type="http://schemas.openxmlformats.org/officeDocument/2006/relationships/tags" Target="../tags/tag36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tags" Target="../tags/tag5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tags" Target="../tags/tag5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tags" Target="../tags/tag5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tags" Target="../tags/tag59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77.xml"/><Relationship Id="rId17" Type="http://schemas.openxmlformats.org/officeDocument/2006/relationships/tags" Target="../tags/tag76.xml"/><Relationship Id="rId16" Type="http://schemas.openxmlformats.org/officeDocument/2006/relationships/tags" Target="../tags/tag75.xml"/><Relationship Id="rId15" Type="http://schemas.openxmlformats.org/officeDocument/2006/relationships/tags" Target="../tags/tag74.xml"/><Relationship Id="rId14" Type="http://schemas.openxmlformats.org/officeDocument/2006/relationships/tags" Target="../tags/tag73.xml"/><Relationship Id="rId13" Type="http://schemas.openxmlformats.org/officeDocument/2006/relationships/tags" Target="../tags/tag72.xml"/><Relationship Id="rId12" Type="http://schemas.openxmlformats.org/officeDocument/2006/relationships/tags" Target="../tags/tag71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tags" Target="../tags/tag60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tags" Target="../tags/tag78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80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90.xml"/><Relationship Id="rId1" Type="http://schemas.openxmlformats.org/officeDocument/2006/relationships/tags" Target="../tags/tag89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92.xml"/><Relationship Id="rId1" Type="http://schemas.openxmlformats.org/officeDocument/2006/relationships/tags" Target="../tags/tag9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tags" Target="../tags/tag93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1" Type="http://schemas.openxmlformats.org/officeDocument/2006/relationships/tags" Target="../tags/tag94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99.xml"/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tags" Target="../tags/tag9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Relationship Id="rId3" Type="http://schemas.openxmlformats.org/officeDocument/2006/relationships/image" Target="../media/image35.jpeg"/><Relationship Id="rId2" Type="http://schemas.openxmlformats.org/officeDocument/2006/relationships/tags" Target="../tags/tag101.xml"/><Relationship Id="rId1" Type="http://schemas.openxmlformats.org/officeDocument/2006/relationships/tags" Target="../tags/tag100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.jpeg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7.xml"/><Relationship Id="rId10" Type="http://schemas.openxmlformats.org/officeDocument/2006/relationships/notesSlide" Target="../notesSlides/notesSlide1.xml"/><Relationship Id="rId1" Type="http://schemas.openxmlformats.org/officeDocument/2006/relationships/tags" Target="../tags/tag6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6.xml"/><Relationship Id="rId4" Type="http://schemas.openxmlformats.org/officeDocument/2006/relationships/tags" Target="../tags/tag105.xml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tags" Target="../tags/tag102.xml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tags" Target="../tags/tag108.xml"/><Relationship Id="rId1" Type="http://schemas.openxmlformats.org/officeDocument/2006/relationships/tags" Target="../tags/tag107.xml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14.xml"/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tags" Target="../tags/tag109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jpeg"/><Relationship Id="rId3" Type="http://schemas.openxmlformats.org/officeDocument/2006/relationships/tags" Target="../tags/tag9.xml"/><Relationship Id="rId2" Type="http://schemas.openxmlformats.org/officeDocument/2006/relationships/image" Target="../media/image9.png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tags" Target="../tags/tag11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29.xml"/><Relationship Id="rId17" Type="http://schemas.openxmlformats.org/officeDocument/2006/relationships/tags" Target="../tags/tag28.xml"/><Relationship Id="rId16" Type="http://schemas.openxmlformats.org/officeDocument/2006/relationships/tags" Target="../tags/tag27.xml"/><Relationship Id="rId15" Type="http://schemas.openxmlformats.org/officeDocument/2006/relationships/tags" Target="../tags/tag26.xml"/><Relationship Id="rId14" Type="http://schemas.openxmlformats.org/officeDocument/2006/relationships/tags" Target="../tags/tag25.xml"/><Relationship Id="rId13" Type="http://schemas.openxmlformats.org/officeDocument/2006/relationships/tags" Target="../tags/tag24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tags" Target="../tags/tag12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tags" Target="../tags/tag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2828925" y="4206875"/>
            <a:ext cx="6097588" cy="29686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 fontAlgn="auto"/>
            <a:r>
              <a:rPr lang="en-US" altLang="zh-CN" sz="1335" strike="noStrike" noProof="1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THANK YOU FOR WATCHING</a:t>
            </a:r>
            <a:endParaRPr lang="zh-CN" altLang="en-US" sz="1335" strike="noStrike" noProof="1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1" name="PA_组合 20"/>
          <p:cNvGrpSpPr/>
          <p:nvPr/>
        </p:nvGrpSpPr>
        <p:grpSpPr>
          <a:xfrm>
            <a:off x="-25400" y="3955098"/>
            <a:ext cx="12192000" cy="71437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7897" name="Picture 5" descr="C:\Users\dev\Desktop\x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420688"/>
            <a:ext cx="1331913" cy="1331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8" name="文本框 1"/>
          <p:cNvSpPr txBox="1"/>
          <p:nvPr/>
        </p:nvSpPr>
        <p:spPr>
          <a:xfrm>
            <a:off x="2138680" y="1752600"/>
            <a:ext cx="7915275" cy="878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自定义View—Android程序员的分水岭</a:t>
            </a:r>
            <a:endParaRPr lang="zh-CN" altLang="en-US" sz="3200" dirty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grpSp>
        <p:nvGrpSpPr>
          <p:cNvPr id="37899" name="组合 1"/>
          <p:cNvGrpSpPr/>
          <p:nvPr/>
        </p:nvGrpSpPr>
        <p:grpSpPr>
          <a:xfrm>
            <a:off x="4269105" y="4504062"/>
            <a:ext cx="4051688" cy="368300"/>
            <a:chOff x="1139058" y="5604513"/>
            <a:chExt cx="4051823" cy="367746"/>
          </a:xfrm>
        </p:grpSpPr>
        <p:grpSp>
          <p:nvGrpSpPr>
            <p:cNvPr id="37900" name="PA_组合 23"/>
            <p:cNvGrpSpPr/>
            <p:nvPr/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2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3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05" name="PA_文本框 19"/>
            <p:cNvSpPr txBox="1"/>
            <p:nvPr>
              <p:custDataLst>
                <p:tags r:id="rId3"/>
              </p:custDataLst>
            </p:nvPr>
          </p:nvSpPr>
          <p:spPr>
            <a:xfrm>
              <a:off x="1498233" y="5604513"/>
              <a:ext cx="369264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3417671365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906" name="组合 2"/>
          <p:cNvGrpSpPr/>
          <p:nvPr/>
        </p:nvGrpSpPr>
        <p:grpSpPr>
          <a:xfrm>
            <a:off x="4319588" y="5273675"/>
            <a:ext cx="3930778" cy="368300"/>
            <a:chOff x="4060522" y="5638470"/>
            <a:chExt cx="3931720" cy="367746"/>
          </a:xfrm>
        </p:grpSpPr>
        <p:grpSp>
          <p:nvGrpSpPr>
            <p:cNvPr id="37907" name="PA_组合 14"/>
            <p:cNvGrpSpPr/>
            <p:nvPr/>
          </p:nvGrpSpPr>
          <p:grpSpPr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9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9" name="Group 16"/>
              <p:cNvGrpSpPr/>
              <p:nvPr/>
            </p:nvGrpSpPr>
            <p:grpSpPr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10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12" name="PA_文本框 20"/>
            <p:cNvSpPr txBox="1"/>
            <p:nvPr>
              <p:custDataLst>
                <p:tags r:id="rId4"/>
              </p:custDataLst>
            </p:nvPr>
          </p:nvSpPr>
          <p:spPr>
            <a:xfrm>
              <a:off x="4411254" y="5638470"/>
              <a:ext cx="358098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2807762965</a:t>
              </a:r>
              <a:endParaRPr dirty="0">
                <a:solidFill>
                  <a:srgbClr val="7A7A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366068" y="3012440"/>
            <a:ext cx="162052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en-US" altLang="zh-CN">
                <a:solidFill>
                  <a:schemeClr val="accent4"/>
                </a:solidFill>
                <a:effectLst/>
              </a:rPr>
              <a:t>20:05</a:t>
            </a:r>
            <a:r>
              <a:rPr lang="zh-CN" altLang="en-US">
                <a:solidFill>
                  <a:schemeClr val="accent4"/>
                </a:solidFill>
                <a:effectLst/>
              </a:rPr>
              <a:t>正式上课</a:t>
            </a:r>
            <a:endParaRPr lang="zh-CN" altLang="en-US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itle 6"/>
          <p:cNvSpPr txBox="1"/>
          <p:nvPr>
            <p:custDataLst>
              <p:tags r:id="rId2"/>
            </p:custDataLst>
          </p:nvPr>
        </p:nvSpPr>
        <p:spPr>
          <a:xfrm>
            <a:off x="220980" y="1250315"/>
            <a:ext cx="4144010" cy="177546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View是Android所有控件的基类，</a:t>
            </a:r>
            <a:endParaRPr lang="zh-CN" altLang="en-US" sz="2000" spc="18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同时ViewGroup也是继承自View</a:t>
            </a:r>
            <a:endParaRPr lang="zh-CN" altLang="en-US" sz="2000" spc="18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42" name="图片 41" descr="LY0GT13S}L]$R@LX$066)`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335" y="2540"/>
            <a:ext cx="5857875" cy="6887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两种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坐标系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 descr="view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90" y="1111250"/>
            <a:ext cx="3929380" cy="5261610"/>
          </a:xfrm>
          <a:prstGeom prst="rect">
            <a:avLst/>
          </a:prstGeom>
        </p:spPr>
      </p:pic>
      <p:pic>
        <p:nvPicPr>
          <p:cNvPr id="33" name="图片 32" descr="view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160" y="-12700"/>
            <a:ext cx="5391785" cy="6307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850900" y="3429000"/>
            <a:ext cx="2378710" cy="2527935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73761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6"/>
            </p:custDataLst>
          </p:nvPr>
        </p:nvGrpSpPr>
        <p:grpSpPr>
          <a:xfrm>
            <a:off x="6558820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7"/>
            </p:custDataLst>
          </p:nvPr>
        </p:nvSpPr>
        <p:spPr>
          <a:xfrm>
            <a:off x="649955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1. </a:t>
            </a: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手写流式布局</a:t>
            </a: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8"/>
            </p:custDataLst>
          </p:nvPr>
        </p:nvSpPr>
        <p:spPr>
          <a:xfrm>
            <a:off x="1002030" y="4149090"/>
            <a:ext cx="2109470" cy="2563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 Activity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的视图结构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 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的层级结构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 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简介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4. Android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中的坐标系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9"/>
            </p:custDataLst>
          </p:nvPr>
        </p:nvSpPr>
        <p:spPr>
          <a:xfrm>
            <a:off x="6732495" y="3556386"/>
            <a:ext cx="1605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流式布局大实战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10"/>
            </p:custDataLst>
          </p:nvPr>
        </p:nvSpPr>
        <p:spPr>
          <a:xfrm>
            <a:off x="850900" y="3317240"/>
            <a:ext cx="24650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/>
            <a:r>
              <a:rPr lang="en-US" altLang="zh-CN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View</a:t>
            </a:r>
            <a:r>
              <a:rPr lang="zh-CN" altLang="en-US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基础知识</a:t>
            </a:r>
            <a:endParaRPr lang="zh-CN" altLang="en-US" sz="1600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988435" y="2734945"/>
            <a:ext cx="2432685" cy="37268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ctr"/>
            <a:endParaRPr lang="zh-CN" altLang="en-US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2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3"/>
            </p:custDataLst>
          </p:nvPr>
        </p:nvSpPr>
        <p:spPr>
          <a:xfrm>
            <a:off x="9495123" y="4154763"/>
            <a:ext cx="140970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en-US" altLang="zh-CN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Android</a:t>
            </a: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进阶之路</a:t>
            </a:r>
            <a:endParaRPr lang="en-US" altLang="zh-CN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4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A_任意多边形 10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50139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" name="PA_组合 73"/>
          <p:cNvGrpSpPr/>
          <p:nvPr>
            <p:custDataLst>
              <p:tags r:id="rId16"/>
            </p:custDataLst>
          </p:nvPr>
        </p:nvGrpSpPr>
        <p:grpSpPr>
          <a:xfrm>
            <a:off x="4164235" y="3548380"/>
            <a:ext cx="2016723" cy="2527653"/>
            <a:chOff x="522514" y="3027330"/>
            <a:chExt cx="1512542" cy="1440160"/>
          </a:xfrm>
        </p:grpSpPr>
        <p:sp>
          <p:nvSpPr>
            <p:cNvPr id="10" name="矩形 9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_矩形 59"/>
          <p:cNvSpPr/>
          <p:nvPr>
            <p:custDataLst>
              <p:tags r:id="rId17"/>
            </p:custDataLst>
          </p:nvPr>
        </p:nvSpPr>
        <p:spPr>
          <a:xfrm>
            <a:off x="4069080" y="4149090"/>
            <a:ext cx="2070735" cy="1018540"/>
          </a:xfrm>
          <a:prstGeom prst="rect">
            <a:avLst/>
          </a:prstGeom>
        </p:spPr>
        <p:txBody>
          <a:bodyPr wrap="square">
            <a:spAutoFit/>
          </a:bodyPr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 MeasureSpec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是什么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 </a:t>
            </a:r>
            <a:r>
              <a:rPr 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系统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的绘制流程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 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系统是如何测量的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PA_矩形 64"/>
          <p:cNvSpPr/>
          <p:nvPr>
            <p:custDataLst>
              <p:tags r:id="rId18"/>
            </p:custDataLst>
          </p:nvPr>
        </p:nvSpPr>
        <p:spPr>
          <a:xfrm>
            <a:off x="4176620" y="3556386"/>
            <a:ext cx="1992630" cy="337185"/>
          </a:xfrm>
          <a:prstGeom prst="rect">
            <a:avLst/>
          </a:prstGeom>
        </p:spPr>
        <p:txBody>
          <a:bodyPr wrap="none">
            <a:spAutoFit/>
          </a:bodyPr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系统</a:t>
            </a:r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view</a:t>
            </a:r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的绘制原理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3" grpId="0" bldLvl="0" animBg="1"/>
      <p:bldP spid="60" grpId="0"/>
      <p:bldP spid="61" grpId="0"/>
      <p:bldP spid="65" grpId="0"/>
      <p:bldP spid="66" grpId="0"/>
      <p:bldP spid="43" grpId="0" bldLvl="0" animBg="1"/>
      <p:bldP spid="51" grpId="0" animBg="1" autoUpdateAnimBg="0"/>
      <p:bldP spid="53" grpId="0"/>
      <p:bldP spid="3" grpId="0" bldLvl="0" animBg="1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MeasureSpec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414655" y="1167130"/>
            <a:ext cx="11322685" cy="324104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31800" lvl="0" indent="-43180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测量规格,封装了父容器对 view 的布局上的限制，内部提供了宽高的信息（ SpecMode 、 SpecSize ），SpecSize是指在某种SpecMode下的参考尺寸，其中SpecMode 有如下三种：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50265" lvl="1" indent="-3429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UNSPECIFIED: 父控件不对你有任何限制，你想要多大给你多大，想上天就上天。这种情况一般用于系统内部，表示一种测量状态。（这个模式主要用于系统内部多次Measure的情形，并不是真的说你想要多大最后就真有多大）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50265" lvl="1" indent="-3429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EXACTLY: 父控件已经知道你所需的精确大小，你的最终大小应该就是这么大。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50265" lvl="1" indent="-3429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AT_MOST: 你的大小不能大于父控件给你指定的size，但具体是多少，得看你自己的实现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 descr="measurespec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4650105"/>
            <a:ext cx="10058400" cy="1158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MeasureSpec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的计算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measurespec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90" y="1463040"/>
            <a:ext cx="8761095" cy="23723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54990" y="4259580"/>
            <a:ext cx="99796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子View的MeasureSpec值是根据子View的布局参数（LayoutParams）和父容器的MeasureSpec值计算得来的，具体计算逻辑封装在getChildMeasureSpec()里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measurespec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0915" y="756920"/>
            <a:ext cx="9124315" cy="4993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的绘制流程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view_traversal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60" y="2012950"/>
            <a:ext cx="11012805" cy="2667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如何测量的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view_requestlayou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30" y="1111250"/>
            <a:ext cx="10695940" cy="45796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最开始的</a:t>
            </a:r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MeasureSpec</a:t>
            </a:r>
            <a:endParaRPr lang="en-US" altLang="zh-CN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N8_$~4XQ~A[B)VN}I%_@3Q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90" y="1184910"/>
            <a:ext cx="8075295" cy="5091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850900" y="3429000"/>
            <a:ext cx="2378710" cy="2527935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73761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6"/>
            </p:custDataLst>
          </p:nvPr>
        </p:nvGrpSpPr>
        <p:grpSpPr>
          <a:xfrm>
            <a:off x="6558820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7"/>
            </p:custDataLst>
          </p:nvPr>
        </p:nvSpPr>
        <p:spPr>
          <a:xfrm>
            <a:off x="6499551" y="4154768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1. </a:t>
            </a: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手写流式布局</a:t>
            </a: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8"/>
            </p:custDataLst>
          </p:nvPr>
        </p:nvSpPr>
        <p:spPr>
          <a:xfrm>
            <a:off x="1002030" y="4149090"/>
            <a:ext cx="2109470" cy="2563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 Activity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的视图结构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 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的层级结构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 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简介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4. Android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中的坐标系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9"/>
            </p:custDataLst>
          </p:nvPr>
        </p:nvSpPr>
        <p:spPr>
          <a:xfrm>
            <a:off x="6732495" y="3556386"/>
            <a:ext cx="1605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流式布局大实战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10"/>
            </p:custDataLst>
          </p:nvPr>
        </p:nvSpPr>
        <p:spPr>
          <a:xfrm>
            <a:off x="850900" y="3317240"/>
            <a:ext cx="24650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/>
            <a:r>
              <a:rPr lang="en-US" altLang="zh-CN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View</a:t>
            </a:r>
            <a:r>
              <a:rPr lang="zh-CN" altLang="en-US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基础知识</a:t>
            </a:r>
            <a:endParaRPr lang="zh-CN" altLang="en-US" sz="1600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74435" y="2829560"/>
            <a:ext cx="2432685" cy="37268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ctr"/>
            <a:endParaRPr lang="zh-CN" altLang="en-US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2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3"/>
            </p:custDataLst>
          </p:nvPr>
        </p:nvSpPr>
        <p:spPr>
          <a:xfrm>
            <a:off x="9495123" y="4154763"/>
            <a:ext cx="140970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en-US" altLang="zh-CN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Android</a:t>
            </a: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进阶之路</a:t>
            </a:r>
            <a:endParaRPr lang="en-US" altLang="zh-CN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4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A_任意多边形 10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50139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" name="PA_组合 73"/>
          <p:cNvGrpSpPr/>
          <p:nvPr>
            <p:custDataLst>
              <p:tags r:id="rId16"/>
            </p:custDataLst>
          </p:nvPr>
        </p:nvGrpSpPr>
        <p:grpSpPr>
          <a:xfrm>
            <a:off x="4164235" y="3548380"/>
            <a:ext cx="2016723" cy="2527653"/>
            <a:chOff x="522514" y="3027330"/>
            <a:chExt cx="1512542" cy="1440160"/>
          </a:xfrm>
        </p:grpSpPr>
        <p:sp>
          <p:nvSpPr>
            <p:cNvPr id="10" name="矩形 9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_矩形 59"/>
          <p:cNvSpPr/>
          <p:nvPr>
            <p:custDataLst>
              <p:tags r:id="rId17"/>
            </p:custDataLst>
          </p:nvPr>
        </p:nvSpPr>
        <p:spPr>
          <a:xfrm>
            <a:off x="4069080" y="4149090"/>
            <a:ext cx="2070735" cy="1018540"/>
          </a:xfrm>
          <a:prstGeom prst="rect">
            <a:avLst/>
          </a:prstGeom>
        </p:spPr>
        <p:txBody>
          <a:bodyPr wrap="square">
            <a:spAutoFit/>
          </a:bodyPr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 MeasureSpec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是什么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 </a:t>
            </a:r>
            <a:r>
              <a:rPr 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系统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的绘制流程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 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系统是如何测量的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PA_矩形 64"/>
          <p:cNvSpPr/>
          <p:nvPr>
            <p:custDataLst>
              <p:tags r:id="rId18"/>
            </p:custDataLst>
          </p:nvPr>
        </p:nvSpPr>
        <p:spPr>
          <a:xfrm>
            <a:off x="4176620" y="3556386"/>
            <a:ext cx="1992630" cy="337185"/>
          </a:xfrm>
          <a:prstGeom prst="rect">
            <a:avLst/>
          </a:prstGeom>
        </p:spPr>
        <p:txBody>
          <a:bodyPr wrap="none">
            <a:spAutoFit/>
          </a:bodyPr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系统</a:t>
            </a:r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view</a:t>
            </a:r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的绘制原理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3" grpId="0" bldLvl="0" animBg="1"/>
      <p:bldP spid="60" grpId="0"/>
      <p:bldP spid="61" grpId="0"/>
      <p:bldP spid="65" grpId="0"/>
      <p:bldP spid="66" grpId="0"/>
      <p:bldP spid="43" grpId="0" bldLvl="0" animBg="1"/>
      <p:bldP spid="51" grpId="0" animBg="1" autoUpdateAnimBg="0"/>
      <p:bldP spid="53" grpId="0"/>
      <p:bldP spid="3" grpId="0" bldLvl="0" animBg="1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3417671365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课程总结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854741" y="1158662"/>
            <a:ext cx="7237076" cy="60048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  </a:t>
            </a:r>
            <a:r>
              <a:rPr lang="zh-CN" altLang="en-US" sz="2000" dirty="0">
                <a:solidFill>
                  <a:srgbClr val="0070C0"/>
                </a:solidFill>
              </a:rPr>
              <a:t>自定义</a:t>
            </a:r>
            <a:r>
              <a:rPr lang="en-US" altLang="zh-CN" sz="2000" dirty="0">
                <a:solidFill>
                  <a:srgbClr val="0070C0"/>
                </a:solidFill>
              </a:rPr>
              <a:t>View</a:t>
            </a:r>
            <a:r>
              <a:rPr lang="zh-CN" altLang="en-US" sz="2000" dirty="0">
                <a:solidFill>
                  <a:srgbClr val="0070C0"/>
                </a:solidFill>
              </a:rPr>
              <a:t>的知识体系有哪些？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046375" y="1872966"/>
          <a:ext cx="8332470" cy="20188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6695"/>
                <a:gridCol w="4295625"/>
              </a:tblGrid>
              <a:tr h="377611">
                <a:tc>
                  <a:txBody>
                    <a:bodyPr/>
                    <a:lstStyle/>
                    <a:p>
                      <a:r>
                        <a:rPr lang="zh-CN" altLang="en-US" dirty="0"/>
                        <a:t>知识点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面试体系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86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Android</a:t>
                      </a:r>
                      <a:r>
                        <a:rPr lang="zh-CN" altLang="en-US" sz="1800" dirty="0"/>
                        <a:t>的坐标系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altLang="zh-CN" dirty="0"/>
                        <a:t>Android</a:t>
                      </a:r>
                      <a:r>
                        <a:rPr lang="zh-CN" altLang="en-US" dirty="0"/>
                        <a:t>自定义</a:t>
                      </a:r>
                      <a:r>
                        <a:rPr lang="en-US" altLang="zh-CN" dirty="0"/>
                        <a:t>View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0819">
                <a:tc>
                  <a:txBody>
                    <a:bodyPr/>
                    <a:lstStyle/>
                    <a:p>
                      <a:r>
                        <a:rPr lang="en-US" altLang="zh-CN" dirty="0"/>
                        <a:t>View</a:t>
                      </a:r>
                      <a:r>
                        <a:rPr lang="zh-CN" altLang="en-US" dirty="0"/>
                        <a:t>的绘制原理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943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ViewGroup</a:t>
                      </a:r>
                      <a:r>
                        <a:rPr lang="zh-CN" altLang="en-US" sz="1800" dirty="0"/>
                        <a:t>如何测量和布局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组合 70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927397" y="2650490"/>
            <a:ext cx="189135" cy="355600"/>
            <a:chOff x="1283913" y="1155618"/>
            <a:chExt cx="1013226" cy="1905000"/>
          </a:xfrm>
        </p:grpSpPr>
        <p:sp>
          <p:nvSpPr>
            <p:cNvPr id="72" name="任意多边形: 形状 3"/>
            <p:cNvSpPr/>
            <p:nvPr>
              <p:custDataLst>
                <p:tags r:id="rId2"/>
              </p:custDataLst>
            </p:nvPr>
          </p:nvSpPr>
          <p:spPr>
            <a:xfrm>
              <a:off x="1283913" y="1226700"/>
              <a:ext cx="1013226" cy="1833918"/>
            </a:xfrm>
            <a:custGeom>
              <a:avLst/>
              <a:gdLst/>
              <a:ahLst/>
              <a:cxnLst/>
              <a:rect l="0" t="0" r="0" b="0"/>
              <a:pathLst>
                <a:path w="2000378" h="3620645">
                  <a:moveTo>
                    <a:pt x="181229" y="3355341"/>
                  </a:moveTo>
                  <a:lnTo>
                    <a:pt x="232156" y="3371851"/>
                  </a:lnTo>
                  <a:lnTo>
                    <a:pt x="1120521" y="3613786"/>
                  </a:lnTo>
                  <a:cubicBezTo>
                    <a:pt x="1120521" y="3613786"/>
                    <a:pt x="1145032" y="3620644"/>
                    <a:pt x="1176274" y="3602991"/>
                  </a:cubicBezTo>
                  <a:cubicBezTo>
                    <a:pt x="1191895" y="3594228"/>
                    <a:pt x="1195324" y="3581909"/>
                    <a:pt x="1219327" y="3496311"/>
                  </a:cubicBezTo>
                  <a:cubicBezTo>
                    <a:pt x="1243330" y="3410713"/>
                    <a:pt x="1244727" y="3358389"/>
                    <a:pt x="1178179" y="3313304"/>
                  </a:cubicBezTo>
                  <a:cubicBezTo>
                    <a:pt x="1148334" y="3278633"/>
                    <a:pt x="1118489" y="3243835"/>
                    <a:pt x="1135634" y="3182748"/>
                  </a:cubicBezTo>
                  <a:lnTo>
                    <a:pt x="1319403" y="2502281"/>
                  </a:lnTo>
                  <a:lnTo>
                    <a:pt x="1637665" y="1364869"/>
                  </a:lnTo>
                  <a:lnTo>
                    <a:pt x="2000377" y="68453"/>
                  </a:lnTo>
                  <a:lnTo>
                    <a:pt x="1829181" y="20574"/>
                  </a:lnTo>
                  <a:lnTo>
                    <a:pt x="1780286" y="6858"/>
                  </a:lnTo>
                  <a:cubicBezTo>
                    <a:pt x="1780286" y="6858"/>
                    <a:pt x="1755775" y="0"/>
                    <a:pt x="1724533" y="17653"/>
                  </a:cubicBezTo>
                  <a:cubicBezTo>
                    <a:pt x="1693291" y="35306"/>
                    <a:pt x="1476121" y="198755"/>
                    <a:pt x="1476121" y="198755"/>
                  </a:cubicBezTo>
                  <a:cubicBezTo>
                    <a:pt x="1476121" y="198755"/>
                    <a:pt x="1144016" y="395987"/>
                    <a:pt x="1060323" y="412115"/>
                  </a:cubicBezTo>
                  <a:cubicBezTo>
                    <a:pt x="957580" y="449326"/>
                    <a:pt x="851408" y="498730"/>
                    <a:pt x="691007" y="506603"/>
                  </a:cubicBezTo>
                  <a:cubicBezTo>
                    <a:pt x="631825" y="529590"/>
                    <a:pt x="607314" y="522733"/>
                    <a:pt x="576580" y="632841"/>
                  </a:cubicBezTo>
                  <a:cubicBezTo>
                    <a:pt x="545846" y="742950"/>
                    <a:pt x="561467" y="734060"/>
                    <a:pt x="561467" y="734060"/>
                  </a:cubicBezTo>
                  <a:cubicBezTo>
                    <a:pt x="561467" y="734060"/>
                    <a:pt x="544322" y="795275"/>
                    <a:pt x="713613" y="803021"/>
                  </a:cubicBezTo>
                  <a:cubicBezTo>
                    <a:pt x="882904" y="810768"/>
                    <a:pt x="963041" y="806831"/>
                    <a:pt x="963041" y="806831"/>
                  </a:cubicBezTo>
                  <a:lnTo>
                    <a:pt x="644779" y="1944243"/>
                  </a:lnTo>
                  <a:lnTo>
                    <a:pt x="415544" y="2763647"/>
                  </a:lnTo>
                  <a:lnTo>
                    <a:pt x="364236" y="2947162"/>
                  </a:lnTo>
                  <a:cubicBezTo>
                    <a:pt x="364236" y="2947162"/>
                    <a:pt x="361315" y="3051810"/>
                    <a:pt x="127508" y="3039237"/>
                  </a:cubicBezTo>
                  <a:cubicBezTo>
                    <a:pt x="99568" y="3044572"/>
                    <a:pt x="92837" y="3069083"/>
                    <a:pt x="79121" y="3117978"/>
                  </a:cubicBezTo>
                  <a:cubicBezTo>
                    <a:pt x="65405" y="3166873"/>
                    <a:pt x="44958" y="3240279"/>
                    <a:pt x="44958" y="3240279"/>
                  </a:cubicBezTo>
                  <a:cubicBezTo>
                    <a:pt x="44958" y="3240279"/>
                    <a:pt x="0" y="3306827"/>
                    <a:pt x="109982" y="3337561"/>
                  </a:cubicBezTo>
                  <a:cubicBezTo>
                    <a:pt x="158750" y="3351277"/>
                    <a:pt x="173101" y="3354198"/>
                    <a:pt x="181229" y="335534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任意多边形: 形状 4"/>
            <p:cNvSpPr/>
            <p:nvPr>
              <p:custDataLst>
                <p:tags r:id="rId3"/>
              </p:custDataLst>
            </p:nvPr>
          </p:nvSpPr>
          <p:spPr>
            <a:xfrm>
              <a:off x="1356217" y="1155618"/>
              <a:ext cx="704389" cy="1852637"/>
            </a:xfrm>
            <a:custGeom>
              <a:avLst/>
              <a:gdLst/>
              <a:ahLst/>
              <a:cxnLst/>
              <a:rect l="0" t="0" r="0" b="0"/>
              <a:pathLst>
                <a:path w="1390651" h="3657601">
                  <a:moveTo>
                    <a:pt x="352933" y="3655441"/>
                  </a:moveTo>
                  <a:lnTo>
                    <a:pt x="406400" y="3657600"/>
                  </a:lnTo>
                  <a:lnTo>
                    <a:pt x="1327150" y="3651250"/>
                  </a:lnTo>
                  <a:cubicBezTo>
                    <a:pt x="1327150" y="3651250"/>
                    <a:pt x="1352550" y="3651250"/>
                    <a:pt x="1377950" y="3625850"/>
                  </a:cubicBezTo>
                  <a:cubicBezTo>
                    <a:pt x="1390650" y="3613150"/>
                    <a:pt x="1390650" y="3600450"/>
                    <a:pt x="1390650" y="3511550"/>
                  </a:cubicBezTo>
                  <a:cubicBezTo>
                    <a:pt x="1390650" y="3422650"/>
                    <a:pt x="1377950" y="3371850"/>
                    <a:pt x="1301750" y="3346450"/>
                  </a:cubicBezTo>
                  <a:cubicBezTo>
                    <a:pt x="1263650" y="3321050"/>
                    <a:pt x="1225550" y="3295650"/>
                    <a:pt x="1225550" y="3232150"/>
                  </a:cubicBezTo>
                  <a:lnTo>
                    <a:pt x="1219200" y="2527300"/>
                  </a:lnTo>
                  <a:lnTo>
                    <a:pt x="1219200" y="1346200"/>
                  </a:lnTo>
                  <a:lnTo>
                    <a:pt x="1219200" y="0"/>
                  </a:lnTo>
                  <a:lnTo>
                    <a:pt x="1041400" y="0"/>
                  </a:lnTo>
                  <a:lnTo>
                    <a:pt x="990600" y="0"/>
                  </a:lnTo>
                  <a:cubicBezTo>
                    <a:pt x="990600" y="0"/>
                    <a:pt x="965200" y="0"/>
                    <a:pt x="939800" y="25400"/>
                  </a:cubicBezTo>
                  <a:cubicBezTo>
                    <a:pt x="914400" y="50800"/>
                    <a:pt x="749300" y="266700"/>
                    <a:pt x="749300" y="266700"/>
                  </a:cubicBezTo>
                  <a:cubicBezTo>
                    <a:pt x="749300" y="266700"/>
                    <a:pt x="482600" y="546100"/>
                    <a:pt x="406400" y="584200"/>
                  </a:cubicBezTo>
                  <a:cubicBezTo>
                    <a:pt x="317500" y="647700"/>
                    <a:pt x="228600" y="723900"/>
                    <a:pt x="76200" y="774700"/>
                  </a:cubicBezTo>
                  <a:cubicBezTo>
                    <a:pt x="25400" y="812800"/>
                    <a:pt x="0" y="812800"/>
                    <a:pt x="0" y="927100"/>
                  </a:cubicBezTo>
                  <a:cubicBezTo>
                    <a:pt x="0" y="1041400"/>
                    <a:pt x="12700" y="1028700"/>
                    <a:pt x="12700" y="1028700"/>
                  </a:cubicBezTo>
                  <a:cubicBezTo>
                    <a:pt x="12700" y="1028700"/>
                    <a:pt x="12700" y="1092200"/>
                    <a:pt x="177800" y="1054100"/>
                  </a:cubicBezTo>
                  <a:cubicBezTo>
                    <a:pt x="342903" y="1016013"/>
                    <a:pt x="419100" y="990600"/>
                    <a:pt x="419100" y="990600"/>
                  </a:cubicBezTo>
                  <a:lnTo>
                    <a:pt x="419100" y="2171700"/>
                  </a:lnTo>
                  <a:lnTo>
                    <a:pt x="419100" y="3022600"/>
                  </a:lnTo>
                  <a:lnTo>
                    <a:pt x="419100" y="3213100"/>
                  </a:lnTo>
                  <a:cubicBezTo>
                    <a:pt x="419100" y="3213100"/>
                    <a:pt x="444500" y="3314700"/>
                    <a:pt x="215900" y="3365500"/>
                  </a:cubicBezTo>
                  <a:cubicBezTo>
                    <a:pt x="190500" y="3378200"/>
                    <a:pt x="190500" y="3403600"/>
                    <a:pt x="190500" y="3454400"/>
                  </a:cubicBezTo>
                  <a:cubicBezTo>
                    <a:pt x="190500" y="3505200"/>
                    <a:pt x="190500" y="3581400"/>
                    <a:pt x="190500" y="3581400"/>
                  </a:cubicBezTo>
                  <a:cubicBezTo>
                    <a:pt x="190500" y="3581400"/>
                    <a:pt x="165100" y="3657600"/>
                    <a:pt x="279400" y="3657600"/>
                  </a:cubicBezTo>
                  <a:cubicBezTo>
                    <a:pt x="330200" y="3657600"/>
                    <a:pt x="344678" y="3656584"/>
                    <a:pt x="352933" y="365544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2907049" y="3495675"/>
            <a:ext cx="256502" cy="355600"/>
            <a:chOff x="3262468" y="1155618"/>
            <a:chExt cx="1374117" cy="1905000"/>
          </a:xfrm>
        </p:grpSpPr>
        <p:sp>
          <p:nvSpPr>
            <p:cNvPr id="75" name="任意多边形: 形状 6"/>
            <p:cNvSpPr/>
            <p:nvPr>
              <p:custDataLst>
                <p:tags r:id="rId5"/>
              </p:custDataLst>
            </p:nvPr>
          </p:nvSpPr>
          <p:spPr>
            <a:xfrm>
              <a:off x="3262468" y="1156762"/>
              <a:ext cx="1374117" cy="1903856"/>
            </a:xfrm>
            <a:custGeom>
              <a:avLst/>
              <a:gdLst/>
              <a:ahLst/>
              <a:cxnLst/>
              <a:rect l="0" t="0" r="0" b="0"/>
              <a:pathLst>
                <a:path w="2745487" h="3803905">
                  <a:moveTo>
                    <a:pt x="2261235" y="2882773"/>
                  </a:moveTo>
                  <a:lnTo>
                    <a:pt x="2089658" y="3270377"/>
                  </a:lnTo>
                  <a:lnTo>
                    <a:pt x="1880235" y="3700399"/>
                  </a:lnTo>
                  <a:lnTo>
                    <a:pt x="1835658" y="3767201"/>
                  </a:lnTo>
                  <a:cubicBezTo>
                    <a:pt x="1835658" y="3767201"/>
                    <a:pt x="1825625" y="3803904"/>
                    <a:pt x="1715389" y="3773932"/>
                  </a:cubicBezTo>
                  <a:cubicBezTo>
                    <a:pt x="1605153" y="3743833"/>
                    <a:pt x="1066038" y="3596894"/>
                    <a:pt x="1066038" y="3596894"/>
                  </a:cubicBezTo>
                  <a:lnTo>
                    <a:pt x="0" y="3306191"/>
                  </a:lnTo>
                  <a:lnTo>
                    <a:pt x="143637" y="2779268"/>
                  </a:lnTo>
                  <a:cubicBezTo>
                    <a:pt x="143637" y="2779268"/>
                    <a:pt x="172593" y="2721356"/>
                    <a:pt x="238252" y="2673477"/>
                  </a:cubicBezTo>
                  <a:cubicBezTo>
                    <a:pt x="303911" y="2625599"/>
                    <a:pt x="491109" y="2518664"/>
                    <a:pt x="491109" y="2518664"/>
                  </a:cubicBezTo>
                  <a:lnTo>
                    <a:pt x="731647" y="2360422"/>
                  </a:lnTo>
                  <a:lnTo>
                    <a:pt x="1094740" y="2090801"/>
                  </a:lnTo>
                  <a:cubicBezTo>
                    <a:pt x="1094740" y="2090801"/>
                    <a:pt x="1483487" y="1775587"/>
                    <a:pt x="1538097" y="1671955"/>
                  </a:cubicBezTo>
                  <a:cubicBezTo>
                    <a:pt x="1592706" y="1568323"/>
                    <a:pt x="1663954" y="1548257"/>
                    <a:pt x="1812036" y="1101598"/>
                  </a:cubicBezTo>
                  <a:cubicBezTo>
                    <a:pt x="1812036" y="1101598"/>
                    <a:pt x="1904492" y="810895"/>
                    <a:pt x="1913382" y="681609"/>
                  </a:cubicBezTo>
                  <a:cubicBezTo>
                    <a:pt x="1922272" y="552450"/>
                    <a:pt x="1929003" y="527939"/>
                    <a:pt x="1905635" y="468884"/>
                  </a:cubicBezTo>
                  <a:cubicBezTo>
                    <a:pt x="1882267" y="409830"/>
                    <a:pt x="1825371" y="328549"/>
                    <a:pt x="1711833" y="310770"/>
                  </a:cubicBezTo>
                  <a:cubicBezTo>
                    <a:pt x="1598168" y="292989"/>
                    <a:pt x="1591564" y="317500"/>
                    <a:pt x="1591564" y="317500"/>
                  </a:cubicBezTo>
                  <a:cubicBezTo>
                    <a:pt x="1591564" y="317500"/>
                    <a:pt x="1480185" y="339725"/>
                    <a:pt x="1454531" y="530225"/>
                  </a:cubicBezTo>
                  <a:cubicBezTo>
                    <a:pt x="1436751" y="643890"/>
                    <a:pt x="1408938" y="939039"/>
                    <a:pt x="1265174" y="1031495"/>
                  </a:cubicBezTo>
                  <a:cubicBezTo>
                    <a:pt x="1230630" y="1061593"/>
                    <a:pt x="1170559" y="1137286"/>
                    <a:pt x="1004570" y="1118362"/>
                  </a:cubicBezTo>
                  <a:cubicBezTo>
                    <a:pt x="967867" y="1108330"/>
                    <a:pt x="915416" y="1107186"/>
                    <a:pt x="851916" y="1050417"/>
                  </a:cubicBezTo>
                  <a:cubicBezTo>
                    <a:pt x="830707" y="1031494"/>
                    <a:pt x="703707" y="917829"/>
                    <a:pt x="752729" y="641604"/>
                  </a:cubicBezTo>
                  <a:cubicBezTo>
                    <a:pt x="766064" y="592582"/>
                    <a:pt x="830707" y="307467"/>
                    <a:pt x="1161542" y="108077"/>
                  </a:cubicBezTo>
                  <a:cubicBezTo>
                    <a:pt x="1192784" y="90297"/>
                    <a:pt x="1326388" y="34544"/>
                    <a:pt x="1409954" y="17780"/>
                  </a:cubicBezTo>
                  <a:cubicBezTo>
                    <a:pt x="1493519" y="1016"/>
                    <a:pt x="1730756" y="0"/>
                    <a:pt x="1865502" y="36703"/>
                  </a:cubicBezTo>
                  <a:cubicBezTo>
                    <a:pt x="1902206" y="46736"/>
                    <a:pt x="2040381" y="71247"/>
                    <a:pt x="2235326" y="177038"/>
                  </a:cubicBezTo>
                  <a:cubicBezTo>
                    <a:pt x="2268727" y="199263"/>
                    <a:pt x="2302129" y="221615"/>
                    <a:pt x="2302129" y="221615"/>
                  </a:cubicBezTo>
                  <a:cubicBezTo>
                    <a:pt x="2302129" y="221615"/>
                    <a:pt x="2453639" y="341884"/>
                    <a:pt x="2480310" y="388747"/>
                  </a:cubicBezTo>
                  <a:cubicBezTo>
                    <a:pt x="2489200" y="404368"/>
                    <a:pt x="2646299" y="552450"/>
                    <a:pt x="2686431" y="839852"/>
                  </a:cubicBezTo>
                  <a:cubicBezTo>
                    <a:pt x="2688717" y="879984"/>
                    <a:pt x="2745486" y="1106044"/>
                    <a:pt x="2615184" y="1439165"/>
                  </a:cubicBezTo>
                  <a:cubicBezTo>
                    <a:pt x="2608453" y="1463675"/>
                    <a:pt x="2536063" y="1680846"/>
                    <a:pt x="2272157" y="1924813"/>
                  </a:cubicBezTo>
                  <a:cubicBezTo>
                    <a:pt x="2206498" y="1972692"/>
                    <a:pt x="2049399" y="2114170"/>
                    <a:pt x="1695196" y="2254505"/>
                  </a:cubicBezTo>
                  <a:cubicBezTo>
                    <a:pt x="1561592" y="2310258"/>
                    <a:pt x="1082548" y="2521839"/>
                    <a:pt x="1082548" y="2521839"/>
                  </a:cubicBezTo>
                  <a:cubicBezTo>
                    <a:pt x="1082548" y="2521839"/>
                    <a:pt x="628142" y="2740152"/>
                    <a:pt x="605790" y="2773553"/>
                  </a:cubicBezTo>
                  <a:cubicBezTo>
                    <a:pt x="703834" y="2800224"/>
                    <a:pt x="1340993" y="2973959"/>
                    <a:pt x="1340993" y="2973959"/>
                  </a:cubicBezTo>
                  <a:lnTo>
                    <a:pt x="1684020" y="3067558"/>
                  </a:lnTo>
                  <a:cubicBezTo>
                    <a:pt x="1684020" y="3067558"/>
                    <a:pt x="1803146" y="3113278"/>
                    <a:pt x="1876679" y="2988437"/>
                  </a:cubicBezTo>
                  <a:cubicBezTo>
                    <a:pt x="1950212" y="2863723"/>
                    <a:pt x="1980311" y="2753360"/>
                    <a:pt x="2066036" y="2776855"/>
                  </a:cubicBezTo>
                  <a:cubicBezTo>
                    <a:pt x="2152015" y="2800350"/>
                    <a:pt x="2253361" y="2814828"/>
                    <a:pt x="2261235" y="288277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任意多边形: 形状 7"/>
            <p:cNvSpPr/>
            <p:nvPr>
              <p:custDataLst>
                <p:tags r:id="rId6"/>
              </p:custDataLst>
            </p:nvPr>
          </p:nvSpPr>
          <p:spPr>
            <a:xfrm>
              <a:off x="3369890" y="1155618"/>
              <a:ext cx="1036086" cy="1830631"/>
            </a:xfrm>
            <a:custGeom>
              <a:avLst/>
              <a:gdLst/>
              <a:ahLst/>
              <a:cxnLst/>
              <a:rect l="0" t="0" r="0" b="0"/>
              <a:pathLst>
                <a:path w="2070101" h="3657601">
                  <a:moveTo>
                    <a:pt x="2070100" y="2654300"/>
                  </a:moveTo>
                  <a:lnTo>
                    <a:pt x="2006600" y="3073400"/>
                  </a:lnTo>
                  <a:lnTo>
                    <a:pt x="1917700" y="3543300"/>
                  </a:lnTo>
                  <a:lnTo>
                    <a:pt x="1892300" y="3619500"/>
                  </a:lnTo>
                  <a:cubicBezTo>
                    <a:pt x="1892300" y="3619500"/>
                    <a:pt x="1892300" y="3657600"/>
                    <a:pt x="1778000" y="3657600"/>
                  </a:cubicBezTo>
                  <a:cubicBezTo>
                    <a:pt x="1663700" y="3657600"/>
                    <a:pt x="1104900" y="3657600"/>
                    <a:pt x="1104900" y="3657600"/>
                  </a:cubicBezTo>
                  <a:lnTo>
                    <a:pt x="0" y="3657600"/>
                  </a:lnTo>
                  <a:lnTo>
                    <a:pt x="0" y="3111500"/>
                  </a:lnTo>
                  <a:cubicBezTo>
                    <a:pt x="0" y="3111500"/>
                    <a:pt x="12700" y="3048000"/>
                    <a:pt x="63500" y="2984500"/>
                  </a:cubicBezTo>
                  <a:cubicBezTo>
                    <a:pt x="114300" y="2921000"/>
                    <a:pt x="266700" y="2768600"/>
                    <a:pt x="266700" y="2768600"/>
                  </a:cubicBezTo>
                  <a:lnTo>
                    <a:pt x="457200" y="2552700"/>
                  </a:lnTo>
                  <a:lnTo>
                    <a:pt x="736600" y="2197100"/>
                  </a:lnTo>
                  <a:cubicBezTo>
                    <a:pt x="736600" y="2197100"/>
                    <a:pt x="1028700" y="1790700"/>
                    <a:pt x="1054100" y="1676400"/>
                  </a:cubicBezTo>
                  <a:cubicBezTo>
                    <a:pt x="1079502" y="1562101"/>
                    <a:pt x="1143000" y="1524000"/>
                    <a:pt x="1168400" y="1054100"/>
                  </a:cubicBezTo>
                  <a:cubicBezTo>
                    <a:pt x="1168400" y="1054100"/>
                    <a:pt x="1181100" y="749300"/>
                    <a:pt x="1155700" y="622300"/>
                  </a:cubicBezTo>
                  <a:cubicBezTo>
                    <a:pt x="1130300" y="495300"/>
                    <a:pt x="1130300" y="469900"/>
                    <a:pt x="1092200" y="419100"/>
                  </a:cubicBezTo>
                  <a:cubicBezTo>
                    <a:pt x="1054100" y="368300"/>
                    <a:pt x="977900" y="304800"/>
                    <a:pt x="863600" y="317500"/>
                  </a:cubicBezTo>
                  <a:cubicBezTo>
                    <a:pt x="749300" y="330200"/>
                    <a:pt x="749300" y="355600"/>
                    <a:pt x="749300" y="355600"/>
                  </a:cubicBezTo>
                  <a:cubicBezTo>
                    <a:pt x="749300" y="355600"/>
                    <a:pt x="647700" y="406400"/>
                    <a:pt x="673100" y="596900"/>
                  </a:cubicBezTo>
                  <a:cubicBezTo>
                    <a:pt x="685800" y="711200"/>
                    <a:pt x="736600" y="1003300"/>
                    <a:pt x="622300" y="1130300"/>
                  </a:cubicBezTo>
                  <a:cubicBezTo>
                    <a:pt x="596900" y="1168400"/>
                    <a:pt x="558800" y="1257300"/>
                    <a:pt x="393700" y="1282700"/>
                  </a:cubicBezTo>
                  <a:cubicBezTo>
                    <a:pt x="355600" y="1282700"/>
                    <a:pt x="304800" y="1295400"/>
                    <a:pt x="228600" y="1257300"/>
                  </a:cubicBezTo>
                  <a:cubicBezTo>
                    <a:pt x="203200" y="1244600"/>
                    <a:pt x="50800" y="1168400"/>
                    <a:pt x="25400" y="889000"/>
                  </a:cubicBezTo>
                  <a:cubicBezTo>
                    <a:pt x="25400" y="838200"/>
                    <a:pt x="12700" y="546100"/>
                    <a:pt x="279400" y="266700"/>
                  </a:cubicBezTo>
                  <a:cubicBezTo>
                    <a:pt x="304800" y="241300"/>
                    <a:pt x="419100" y="152400"/>
                    <a:pt x="495300" y="114300"/>
                  </a:cubicBezTo>
                  <a:cubicBezTo>
                    <a:pt x="571497" y="76193"/>
                    <a:pt x="800100" y="12700"/>
                    <a:pt x="939800" y="12700"/>
                  </a:cubicBezTo>
                  <a:cubicBezTo>
                    <a:pt x="977900" y="12700"/>
                    <a:pt x="1117600" y="0"/>
                    <a:pt x="1333500" y="50800"/>
                  </a:cubicBezTo>
                  <a:cubicBezTo>
                    <a:pt x="1371600" y="63500"/>
                    <a:pt x="1409700" y="76200"/>
                    <a:pt x="1409700" y="76200"/>
                  </a:cubicBezTo>
                  <a:cubicBezTo>
                    <a:pt x="1409700" y="76200"/>
                    <a:pt x="1587500" y="152400"/>
                    <a:pt x="1625600" y="190500"/>
                  </a:cubicBezTo>
                  <a:cubicBezTo>
                    <a:pt x="1638300" y="203200"/>
                    <a:pt x="1828800" y="304800"/>
                    <a:pt x="1943100" y="571500"/>
                  </a:cubicBezTo>
                  <a:cubicBezTo>
                    <a:pt x="1955800" y="609600"/>
                    <a:pt x="2070100" y="812800"/>
                    <a:pt x="2032000" y="1168400"/>
                  </a:cubicBezTo>
                  <a:cubicBezTo>
                    <a:pt x="2032000" y="1193800"/>
                    <a:pt x="2019300" y="1422400"/>
                    <a:pt x="1828800" y="1727200"/>
                  </a:cubicBezTo>
                  <a:cubicBezTo>
                    <a:pt x="1778000" y="1790700"/>
                    <a:pt x="1663700" y="1968500"/>
                    <a:pt x="1358900" y="2197100"/>
                  </a:cubicBezTo>
                  <a:cubicBezTo>
                    <a:pt x="1244600" y="2286000"/>
                    <a:pt x="838200" y="2616200"/>
                    <a:pt x="838200" y="2616200"/>
                  </a:cubicBezTo>
                  <a:cubicBezTo>
                    <a:pt x="838200" y="2616200"/>
                    <a:pt x="457200" y="2946400"/>
                    <a:pt x="444500" y="2984500"/>
                  </a:cubicBezTo>
                  <a:cubicBezTo>
                    <a:pt x="546100" y="2984500"/>
                    <a:pt x="1206500" y="2984500"/>
                    <a:pt x="1206500" y="2984500"/>
                  </a:cubicBezTo>
                  <a:lnTo>
                    <a:pt x="1562100" y="2984500"/>
                  </a:lnTo>
                  <a:cubicBezTo>
                    <a:pt x="1562100" y="2984500"/>
                    <a:pt x="1689100" y="2997200"/>
                    <a:pt x="1727200" y="2857500"/>
                  </a:cubicBezTo>
                  <a:cubicBezTo>
                    <a:pt x="1765312" y="2717803"/>
                    <a:pt x="1765300" y="2603500"/>
                    <a:pt x="1854200" y="2603500"/>
                  </a:cubicBezTo>
                  <a:cubicBezTo>
                    <a:pt x="1943100" y="2603500"/>
                    <a:pt x="2044700" y="2590800"/>
                    <a:pt x="2070100" y="265430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PA_矩形 39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课程总结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8"/>
            </p:custDataLst>
          </p:nvPr>
        </p:nvGrpSpPr>
        <p:grpSpPr>
          <a:xfrm>
            <a:off x="643777" y="780959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77" name="文本框 76"/>
          <p:cNvSpPr txBox="1"/>
          <p:nvPr>
            <p:custDataLst>
              <p:tags r:id="rId9"/>
            </p:custDataLst>
          </p:nvPr>
        </p:nvSpPr>
        <p:spPr>
          <a:xfrm>
            <a:off x="3757295" y="2520315"/>
            <a:ext cx="8010525" cy="143510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0" lvl="0" indent="0" algn="l" fontAlgn="ctr">
              <a:lnSpc>
                <a:spcPct val="130000"/>
              </a:lnSpc>
              <a:spcBef>
                <a:spcPts val="2465"/>
              </a:spcBef>
              <a:spcAft>
                <a:spcPts val="0"/>
              </a:spcAft>
              <a:buSzPct val="100000"/>
              <a:buNone/>
            </a:pPr>
            <a:r>
              <a:rPr lang="zh-CN" altLang="en-US" sz="2800" spc="30" dirty="0">
                <a:ln w="3175">
                  <a:noFill/>
                  <a:prstDash val="dash"/>
                </a:ln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2019 你进步了吗？</a:t>
            </a:r>
            <a:endParaRPr lang="zh-CN" altLang="en-US" sz="2800" spc="30" dirty="0">
              <a:ln w="3175">
                <a:noFill/>
                <a:prstDash val="dash"/>
              </a:ln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lvl="0" indent="0" algn="l" fontAlgn="ctr">
              <a:lnSpc>
                <a:spcPct val="130000"/>
              </a:lnSpc>
              <a:spcBef>
                <a:spcPts val="2465"/>
              </a:spcBef>
              <a:spcAft>
                <a:spcPts val="0"/>
              </a:spcAft>
              <a:buSzPct val="100000"/>
              <a:buNone/>
            </a:pPr>
            <a:r>
              <a:rPr lang="zh-CN" altLang="en-US" sz="2800" spc="30" dirty="0">
                <a:ln w="3175">
                  <a:noFill/>
                  <a:prstDash val="dash"/>
                </a:ln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2020 你迷茫了吗？</a:t>
            </a:r>
            <a:endParaRPr lang="zh-CN" altLang="en-US" sz="2800" spc="30" dirty="0">
              <a:ln w="3175">
                <a:noFill/>
                <a:prstDash val="dash"/>
              </a:ln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现在的你？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927860" y="1377315"/>
            <a:ext cx="2014855" cy="6997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技术太落后</a:t>
            </a:r>
            <a:endParaRPr lang="zh-CN" altLang="en-US" sz="2800"/>
          </a:p>
        </p:txBody>
      </p:sp>
      <p:sp>
        <p:nvSpPr>
          <p:cNvPr id="5" name="矩形 4"/>
          <p:cNvSpPr/>
          <p:nvPr/>
        </p:nvSpPr>
        <p:spPr>
          <a:xfrm>
            <a:off x="7204710" y="1377315"/>
            <a:ext cx="2014855" cy="6997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想去大厂</a:t>
            </a:r>
            <a:endParaRPr lang="zh-CN" altLang="en-US" sz="2800"/>
          </a:p>
        </p:txBody>
      </p:sp>
      <p:sp>
        <p:nvSpPr>
          <p:cNvPr id="6" name="矩形 5"/>
          <p:cNvSpPr/>
          <p:nvPr/>
        </p:nvSpPr>
        <p:spPr>
          <a:xfrm>
            <a:off x="1927860" y="3672205"/>
            <a:ext cx="2014855" cy="69977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工作危机</a:t>
            </a:r>
            <a:endParaRPr lang="zh-CN" altLang="en-US" sz="2800"/>
          </a:p>
        </p:txBody>
      </p:sp>
      <p:sp>
        <p:nvSpPr>
          <p:cNvPr id="7" name="矩形 6"/>
          <p:cNvSpPr/>
          <p:nvPr/>
        </p:nvSpPr>
        <p:spPr>
          <a:xfrm>
            <a:off x="7204710" y="3672205"/>
            <a:ext cx="2014855" cy="69977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自学很迷茫</a:t>
            </a:r>
            <a:endParaRPr lang="zh-CN" altLang="en-US" sz="2800"/>
          </a:p>
        </p:txBody>
      </p:sp>
      <p:sp>
        <p:nvSpPr>
          <p:cNvPr id="8" name="文本框 7"/>
          <p:cNvSpPr txBox="1"/>
          <p:nvPr/>
        </p:nvSpPr>
        <p:spPr>
          <a:xfrm>
            <a:off x="166243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公司技术框架落后，工作主要</a:t>
            </a:r>
            <a:endParaRPr lang="zh-CN" altLang="en-US"/>
          </a:p>
          <a:p>
            <a:r>
              <a:rPr lang="zh-CN" altLang="en-US"/>
              <a:t>是堆砌业务，没有机会接触底层技术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62432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一直待在中小型公司或者外包公司，想去</a:t>
            </a:r>
            <a:r>
              <a:rPr lang="en-US" altLang="zh-CN"/>
              <a:t>BAT</a:t>
            </a:r>
            <a:r>
              <a:rPr lang="zh-CN" altLang="en-US"/>
              <a:t>等一线互联网公司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66243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掌握的技术与工作年限严重不匹配，技术能力无法胜任目前工作岗位，或者无法通过</a:t>
            </a:r>
            <a:r>
              <a:rPr lang="en-US" altLang="zh-CN"/>
              <a:t>BAT</a:t>
            </a:r>
            <a:r>
              <a:rPr lang="zh-CN" altLang="en-US"/>
              <a:t>等一线互联网公司的面试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62432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Android</a:t>
            </a:r>
            <a:r>
              <a:rPr lang="zh-CN" altLang="en-US"/>
              <a:t>技术栈太多，不知道该学哪些，看书看博客效率太低，没人指导很迷茫，刚学完的技术很快就遗忘了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技术栈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250950" y="2005965"/>
            <a:ext cx="3827145" cy="105473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深入理解</a:t>
            </a:r>
            <a:r>
              <a:rPr lang="en-US" altLang="zh-CN" sz="2800"/>
              <a:t>Java</a:t>
            </a:r>
            <a:r>
              <a:rPr lang="zh-CN" altLang="en-US" sz="2800"/>
              <a:t>语言</a:t>
            </a:r>
            <a:endParaRPr lang="zh-CN" altLang="en-US" sz="2800"/>
          </a:p>
          <a:p>
            <a:pPr algn="ctr"/>
            <a:r>
              <a:rPr lang="zh-CN" altLang="en-US" sz="2800"/>
              <a:t>筑基</a:t>
            </a:r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6711950" y="1937385"/>
            <a:ext cx="3827145" cy="105473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800"/>
              <a:t>Android</a:t>
            </a:r>
            <a:r>
              <a:rPr lang="zh-CN" altLang="en-US" sz="2800"/>
              <a:t>开发框架体系</a:t>
            </a:r>
            <a:endParaRPr lang="zh-CN" altLang="en-US" sz="2800"/>
          </a:p>
          <a:p>
            <a:pPr algn="ctr"/>
            <a:r>
              <a:rPr lang="zh-CN" altLang="en-US" sz="2800"/>
              <a:t>结丹</a:t>
            </a:r>
            <a:endParaRPr lang="zh-CN" altLang="en-US" sz="2800"/>
          </a:p>
        </p:txBody>
      </p:sp>
      <p:sp>
        <p:nvSpPr>
          <p:cNvPr id="9" name="矩形 8"/>
          <p:cNvSpPr/>
          <p:nvPr/>
        </p:nvSpPr>
        <p:spPr>
          <a:xfrm>
            <a:off x="1250950" y="3866515"/>
            <a:ext cx="3827145" cy="105473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性能优化，</a:t>
            </a:r>
            <a:r>
              <a:rPr lang="en-US" altLang="zh-CN" sz="2800"/>
              <a:t>NDK</a:t>
            </a:r>
            <a:r>
              <a:rPr lang="zh-CN" altLang="en-US" sz="2800"/>
              <a:t>，算法</a:t>
            </a:r>
            <a:r>
              <a:rPr lang="en-US" altLang="zh-CN" sz="2800"/>
              <a:t> </a:t>
            </a:r>
            <a:endParaRPr lang="zh-CN" altLang="en-US" sz="2800"/>
          </a:p>
          <a:p>
            <a:pPr algn="ctr"/>
            <a:r>
              <a:rPr lang="zh-CN" altLang="en-US" sz="2800"/>
              <a:t>元婴</a:t>
            </a:r>
            <a:endParaRPr lang="zh-CN" altLang="en-US" sz="2800"/>
          </a:p>
        </p:txBody>
      </p:sp>
      <p:sp>
        <p:nvSpPr>
          <p:cNvPr id="13" name="矩形 12"/>
          <p:cNvSpPr/>
          <p:nvPr/>
        </p:nvSpPr>
        <p:spPr>
          <a:xfrm>
            <a:off x="6711950" y="3956050"/>
            <a:ext cx="3827145" cy="105473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移动系统架构师</a:t>
            </a:r>
            <a:endParaRPr lang="zh-CN" altLang="en-US" sz="2800"/>
          </a:p>
          <a:p>
            <a:pPr algn="ctr"/>
            <a:r>
              <a:rPr lang="zh-CN" altLang="en-US" sz="2800"/>
              <a:t>化神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91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983" y="354687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08" y="1563681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622" y="147957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689" y="147957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1870937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VIP</a:t>
            </a:r>
            <a:r>
              <a:rPr lang="zh-CN" altLang="en-US" sz="2000" dirty="0">
                <a:solidFill>
                  <a:srgbClr val="0070C0"/>
                </a:solidFill>
              </a:rPr>
              <a:t>服务体系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477" y="556420"/>
            <a:ext cx="5318380" cy="52615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74849" y="1374591"/>
            <a:ext cx="4434227" cy="410881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B0F0"/>
                </a:solidFill>
              </a:rPr>
              <a:t>课程深入讲解</a:t>
            </a:r>
            <a:r>
              <a:rPr lang="zh-CN" altLang="en-US" dirty="0"/>
              <a:t>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1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Java </a:t>
            </a:r>
            <a:r>
              <a:rPr lang="zh-CN" altLang="en-US" dirty="0">
                <a:solidFill>
                  <a:srgbClr val="00B0F0"/>
                </a:solidFill>
              </a:rPr>
              <a:t>语言与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相关的进阶知识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2</a:t>
            </a:r>
            <a:r>
              <a:rPr lang="zh-CN" altLang="en-US" dirty="0">
                <a:solidFill>
                  <a:srgbClr val="00B0F0"/>
                </a:solidFill>
              </a:rPr>
              <a:t>：构建</a:t>
            </a:r>
            <a:r>
              <a:rPr lang="en-US" altLang="zh-CN" dirty="0">
                <a:solidFill>
                  <a:srgbClr val="00B0F0"/>
                </a:solidFill>
              </a:rPr>
              <a:t>APP</a:t>
            </a:r>
            <a:r>
              <a:rPr lang="zh-CN" altLang="en-US" dirty="0">
                <a:solidFill>
                  <a:srgbClr val="00B0F0"/>
                </a:solidFill>
              </a:rPr>
              <a:t>框架的高级</a:t>
            </a:r>
            <a:r>
              <a:rPr lang="en-US" altLang="zh-CN" dirty="0">
                <a:solidFill>
                  <a:srgbClr val="00B0F0"/>
                </a:solidFill>
              </a:rPr>
              <a:t>UI</a:t>
            </a:r>
            <a:r>
              <a:rPr lang="zh-CN" altLang="en-US" dirty="0">
                <a:solidFill>
                  <a:srgbClr val="00B0F0"/>
                </a:solidFill>
              </a:rPr>
              <a:t>与</a:t>
            </a:r>
            <a:r>
              <a:rPr lang="en-US" altLang="zh-CN" dirty="0" err="1">
                <a:solidFill>
                  <a:srgbClr val="00B0F0"/>
                </a:solidFill>
              </a:rPr>
              <a:t>FrameWork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3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NDK</a:t>
            </a:r>
            <a:r>
              <a:rPr lang="zh-CN" altLang="en-US" dirty="0">
                <a:solidFill>
                  <a:srgbClr val="00B0F0"/>
                </a:solidFill>
              </a:rPr>
              <a:t>开发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4</a:t>
            </a:r>
            <a:r>
              <a:rPr lang="zh-CN" altLang="en-US" dirty="0">
                <a:solidFill>
                  <a:srgbClr val="00B0F0"/>
                </a:solidFill>
              </a:rPr>
              <a:t>：性能优化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6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前沿技术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7</a:t>
            </a:r>
            <a:r>
              <a:rPr lang="zh-CN" altLang="en-US" dirty="0">
                <a:solidFill>
                  <a:srgbClr val="00B0F0"/>
                </a:solidFill>
              </a:rPr>
              <a:t>：架构师项目实战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8</a:t>
            </a:r>
            <a:r>
              <a:rPr lang="zh-CN" altLang="en-US" dirty="0">
                <a:solidFill>
                  <a:srgbClr val="00B0F0"/>
                </a:solidFill>
              </a:rPr>
              <a:t>：微信小程序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9:   Flutter</a:t>
            </a:r>
            <a:endParaRPr lang="en-US" altLang="zh-CN" dirty="0">
              <a:solidFill>
                <a:srgbClr val="00B0F0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91915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腾讯课堂权威保障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40" name="Freeform 6"/>
          <p:cNvSpPr/>
          <p:nvPr/>
        </p:nvSpPr>
        <p:spPr>
          <a:xfrm>
            <a:off x="5749676" y="3253980"/>
            <a:ext cx="663196" cy="663196"/>
          </a:xfrm>
          <a:custGeom>
            <a:avLst/>
            <a:gdLst>
              <a:gd name="connsiteX0" fmla="*/ 151794 w 1145182"/>
              <a:gd name="connsiteY0" fmla="*/ 437918 h 1145182"/>
              <a:gd name="connsiteX1" fmla="*/ 437918 w 1145182"/>
              <a:gd name="connsiteY1" fmla="*/ 437918 h 1145182"/>
              <a:gd name="connsiteX2" fmla="*/ 437918 w 1145182"/>
              <a:gd name="connsiteY2" fmla="*/ 151794 h 1145182"/>
              <a:gd name="connsiteX3" fmla="*/ 707264 w 1145182"/>
              <a:gd name="connsiteY3" fmla="*/ 151794 h 1145182"/>
              <a:gd name="connsiteX4" fmla="*/ 707264 w 1145182"/>
              <a:gd name="connsiteY4" fmla="*/ 437918 h 1145182"/>
              <a:gd name="connsiteX5" fmla="*/ 993388 w 1145182"/>
              <a:gd name="connsiteY5" fmla="*/ 437918 h 1145182"/>
              <a:gd name="connsiteX6" fmla="*/ 993388 w 1145182"/>
              <a:gd name="connsiteY6" fmla="*/ 707264 h 1145182"/>
              <a:gd name="connsiteX7" fmla="*/ 707264 w 1145182"/>
              <a:gd name="connsiteY7" fmla="*/ 707264 h 1145182"/>
              <a:gd name="connsiteX8" fmla="*/ 707264 w 1145182"/>
              <a:gd name="connsiteY8" fmla="*/ 993388 h 1145182"/>
              <a:gd name="connsiteX9" fmla="*/ 437918 w 1145182"/>
              <a:gd name="connsiteY9" fmla="*/ 993388 h 1145182"/>
              <a:gd name="connsiteX10" fmla="*/ 437918 w 1145182"/>
              <a:gd name="connsiteY10" fmla="*/ 707264 h 1145182"/>
              <a:gd name="connsiteX11" fmla="*/ 151794 w 1145182"/>
              <a:gd name="connsiteY11" fmla="*/ 707264 h 1145182"/>
              <a:gd name="connsiteX12" fmla="*/ 151794 w 1145182"/>
              <a:gd name="connsiteY12" fmla="*/ 437918 h 114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5182" h="1145182">
                <a:moveTo>
                  <a:pt x="151794" y="437918"/>
                </a:moveTo>
                <a:lnTo>
                  <a:pt x="437918" y="437918"/>
                </a:lnTo>
                <a:lnTo>
                  <a:pt x="437918" y="151794"/>
                </a:lnTo>
                <a:lnTo>
                  <a:pt x="707264" y="151794"/>
                </a:lnTo>
                <a:lnTo>
                  <a:pt x="707264" y="437918"/>
                </a:lnTo>
                <a:lnTo>
                  <a:pt x="993388" y="437918"/>
                </a:lnTo>
                <a:lnTo>
                  <a:pt x="993388" y="707264"/>
                </a:lnTo>
                <a:lnTo>
                  <a:pt x="707264" y="707264"/>
                </a:lnTo>
                <a:lnTo>
                  <a:pt x="707264" y="993388"/>
                </a:lnTo>
                <a:lnTo>
                  <a:pt x="437918" y="993388"/>
                </a:lnTo>
                <a:lnTo>
                  <a:pt x="437918" y="707264"/>
                </a:lnTo>
                <a:lnTo>
                  <a:pt x="151794" y="707264"/>
                </a:lnTo>
                <a:lnTo>
                  <a:pt x="151794" y="437918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151794" tIns="437918" rIns="151794" bIns="437918" numCol="1" spcCol="1270" anchor="ctr" anchorCtr="0">
            <a:noAutofit/>
          </a:bodyPr>
          <a:lstStyle/>
          <a:p>
            <a:pPr marL="0" marR="0" lvl="0" indent="0" algn="ctr" defTabSz="8445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1" name="Freeform 8"/>
          <p:cNvSpPr/>
          <p:nvPr/>
        </p:nvSpPr>
        <p:spPr>
          <a:xfrm>
            <a:off x="6824512" y="3372898"/>
            <a:ext cx="363615" cy="425360"/>
          </a:xfrm>
          <a:custGeom>
            <a:avLst/>
            <a:gdLst>
              <a:gd name="connsiteX0" fmla="*/ 0 w 627876"/>
              <a:gd name="connsiteY0" fmla="*/ 146899 h 734496"/>
              <a:gd name="connsiteX1" fmla="*/ 313938 w 627876"/>
              <a:gd name="connsiteY1" fmla="*/ 146899 h 734496"/>
              <a:gd name="connsiteX2" fmla="*/ 313938 w 627876"/>
              <a:gd name="connsiteY2" fmla="*/ 0 h 734496"/>
              <a:gd name="connsiteX3" fmla="*/ 627876 w 627876"/>
              <a:gd name="connsiteY3" fmla="*/ 367248 h 734496"/>
              <a:gd name="connsiteX4" fmla="*/ 313938 w 627876"/>
              <a:gd name="connsiteY4" fmla="*/ 734496 h 734496"/>
              <a:gd name="connsiteX5" fmla="*/ 313938 w 627876"/>
              <a:gd name="connsiteY5" fmla="*/ 587597 h 734496"/>
              <a:gd name="connsiteX6" fmla="*/ 0 w 627876"/>
              <a:gd name="connsiteY6" fmla="*/ 587597 h 734496"/>
              <a:gd name="connsiteX7" fmla="*/ 0 w 627876"/>
              <a:gd name="connsiteY7" fmla="*/ 146899 h 7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876" h="734496">
                <a:moveTo>
                  <a:pt x="0" y="146899"/>
                </a:moveTo>
                <a:lnTo>
                  <a:pt x="313938" y="146899"/>
                </a:lnTo>
                <a:lnTo>
                  <a:pt x="313938" y="0"/>
                </a:lnTo>
                <a:lnTo>
                  <a:pt x="627876" y="367248"/>
                </a:lnTo>
                <a:lnTo>
                  <a:pt x="313938" y="734496"/>
                </a:lnTo>
                <a:lnTo>
                  <a:pt x="313938" y="587597"/>
                </a:lnTo>
                <a:lnTo>
                  <a:pt x="0" y="587597"/>
                </a:lnTo>
                <a:lnTo>
                  <a:pt x="0" y="146899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0" tIns="146899" rIns="188363" bIns="146899" numCol="1" spcCol="1270" anchor="ctr" anchorCtr="0">
            <a:noAutofit/>
          </a:bodyPr>
          <a:lstStyle/>
          <a:p>
            <a:pPr marL="0" marR="0" lvl="0" indent="0" algn="ctr" defTabSz="13779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3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2" name="Group 35"/>
          <p:cNvGrpSpPr/>
          <p:nvPr/>
        </p:nvGrpSpPr>
        <p:grpSpPr>
          <a:xfrm>
            <a:off x="2237014" y="1548516"/>
            <a:ext cx="3226672" cy="1542257"/>
            <a:chOff x="1083494" y="1886752"/>
            <a:chExt cx="3073998" cy="1542257"/>
          </a:xfrm>
        </p:grpSpPr>
        <p:grpSp>
          <p:nvGrpSpPr>
            <p:cNvPr id="143" name="Group 10"/>
            <p:cNvGrpSpPr/>
            <p:nvPr/>
          </p:nvGrpSpPr>
          <p:grpSpPr>
            <a:xfrm>
              <a:off x="1084494" y="1886752"/>
              <a:ext cx="2097706" cy="769441"/>
              <a:chOff x="1037626" y="2017942"/>
              <a:chExt cx="2097706" cy="769441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1037626" y="2017942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1C789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01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1C789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46" name="Straight Connector 12"/>
              <p:cNvCxnSpPr/>
              <p:nvPr/>
            </p:nvCxnSpPr>
            <p:spPr>
              <a:xfrm>
                <a:off x="1130364" y="2706891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1C789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47" name="TextBox 146"/>
              <p:cNvSpPr txBox="1"/>
              <p:nvPr/>
            </p:nvSpPr>
            <p:spPr>
              <a:xfrm>
                <a:off x="1786549" y="2229049"/>
                <a:ext cx="13487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21F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支付保障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21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1083494" y="2690345"/>
              <a:ext cx="30739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腾讯课堂为保障学员付费安全提供的官方服务，监督享学教学质量与售后服务</a:t>
              </a:r>
              <a:r>
                <a:rPr lang="zh-CN" altLang="en-US" sz="1400" kern="0" dirty="0">
                  <a:solidFill>
                    <a:srgbClr val="21221F">
                      <a:lumMod val="50000"/>
                      <a:lumOff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21F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8" name="Group 36"/>
          <p:cNvGrpSpPr/>
          <p:nvPr/>
        </p:nvGrpSpPr>
        <p:grpSpPr>
          <a:xfrm>
            <a:off x="2237014" y="4160172"/>
            <a:ext cx="3226672" cy="1508105"/>
            <a:chOff x="1037626" y="4251612"/>
            <a:chExt cx="2372146" cy="1508105"/>
          </a:xfrm>
        </p:grpSpPr>
        <p:grpSp>
          <p:nvGrpSpPr>
            <p:cNvPr id="149" name="Group 18"/>
            <p:cNvGrpSpPr/>
            <p:nvPr/>
          </p:nvGrpSpPr>
          <p:grpSpPr>
            <a:xfrm>
              <a:off x="1038625" y="4251612"/>
              <a:ext cx="2196755" cy="769441"/>
              <a:chOff x="1084493" y="4840214"/>
              <a:chExt cx="2196755" cy="769441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1084493" y="4840214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F79A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02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F79A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2" name="Straight Connector 20"/>
              <p:cNvCxnSpPr/>
              <p:nvPr/>
            </p:nvCxnSpPr>
            <p:spPr>
              <a:xfrm>
                <a:off x="1130364" y="5527365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79A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3" name="TextBox 152"/>
              <p:cNvSpPr txBox="1"/>
              <p:nvPr/>
            </p:nvSpPr>
            <p:spPr>
              <a:xfrm>
                <a:off x="1865476" y="4959710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kern="0" dirty="0">
                    <a:solidFill>
                      <a:srgbClr val="21221F">
                        <a:lumMod val="75000"/>
                        <a:lumOff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师资保障</a:t>
                </a:r>
                <a:endParaRPr lang="en-US" altLang="zh-CN" sz="2400" kern="0" dirty="0">
                  <a:solidFill>
                    <a:srgbClr val="21221F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1037626" y="5021053"/>
              <a:ext cx="23721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一线互联网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余年移动开发架构师大牛授课，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7×24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小时答疑服务</a:t>
              </a:r>
              <a:endPara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0" name="Group 4"/>
          <p:cNvGrpSpPr/>
          <p:nvPr/>
        </p:nvGrpSpPr>
        <p:grpSpPr>
          <a:xfrm>
            <a:off x="5521306" y="4357891"/>
            <a:ext cx="1143443" cy="1143443"/>
            <a:chOff x="4203359" y="4010024"/>
            <a:chExt cx="1143443" cy="1143443"/>
          </a:xfrm>
        </p:grpSpPr>
        <p:sp>
          <p:nvSpPr>
            <p:cNvPr id="161" name="Freeform 7"/>
            <p:cNvSpPr/>
            <p:nvPr/>
          </p:nvSpPr>
          <p:spPr>
            <a:xfrm>
              <a:off x="4203359" y="4010024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F79A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2" name="Group 28"/>
            <p:cNvGrpSpPr/>
            <p:nvPr/>
          </p:nvGrpSpPr>
          <p:grpSpPr>
            <a:xfrm>
              <a:off x="4557729" y="4317307"/>
              <a:ext cx="443388" cy="646332"/>
              <a:chOff x="7165975" y="7021513"/>
              <a:chExt cx="638175" cy="930275"/>
            </a:xfrm>
            <a:solidFill>
              <a:srgbClr val="FFFFFF"/>
            </a:solidFill>
          </p:grpSpPr>
          <p:sp>
            <p:nvSpPr>
              <p:cNvPr id="163" name="AutoShape 113"/>
              <p:cNvSpPr/>
              <p:nvPr/>
            </p:nvSpPr>
            <p:spPr bwMode="auto">
              <a:xfrm>
                <a:off x="7165975" y="7021513"/>
                <a:ext cx="638175" cy="9302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AutoShape 114"/>
              <p:cNvSpPr/>
              <p:nvPr/>
            </p:nvSpPr>
            <p:spPr bwMode="auto">
              <a:xfrm>
                <a:off x="7310438" y="7167563"/>
                <a:ext cx="188912" cy="1889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5" name="Group 3"/>
          <p:cNvGrpSpPr/>
          <p:nvPr/>
        </p:nvGrpSpPr>
        <p:grpSpPr>
          <a:xfrm>
            <a:off x="5509553" y="1780387"/>
            <a:ext cx="1143443" cy="1143443"/>
            <a:chOff x="4203359" y="2017690"/>
            <a:chExt cx="1143443" cy="1143443"/>
          </a:xfrm>
        </p:grpSpPr>
        <p:sp>
          <p:nvSpPr>
            <p:cNvPr id="166" name="Freeform 5"/>
            <p:cNvSpPr/>
            <p:nvPr/>
          </p:nvSpPr>
          <p:spPr>
            <a:xfrm>
              <a:off x="4203359" y="2017690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1C789F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7" name="Group 31"/>
            <p:cNvGrpSpPr/>
            <p:nvPr/>
          </p:nvGrpSpPr>
          <p:grpSpPr>
            <a:xfrm>
              <a:off x="4520390" y="2320155"/>
              <a:ext cx="509379" cy="509379"/>
              <a:chOff x="7021513" y="5164138"/>
              <a:chExt cx="928687" cy="928687"/>
            </a:xfrm>
            <a:solidFill>
              <a:srgbClr val="FFFFFF"/>
            </a:solidFill>
          </p:grpSpPr>
          <p:sp>
            <p:nvSpPr>
              <p:cNvPr id="168" name="AutoShape 126"/>
              <p:cNvSpPr/>
              <p:nvPr/>
            </p:nvSpPr>
            <p:spPr bwMode="auto">
              <a:xfrm>
                <a:off x="7021513" y="5164138"/>
                <a:ext cx="928687" cy="9286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AutoShape 127"/>
              <p:cNvSpPr/>
              <p:nvPr/>
            </p:nvSpPr>
            <p:spPr bwMode="auto">
              <a:xfrm>
                <a:off x="7397750" y="5308600"/>
                <a:ext cx="219075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70" name="Group 38"/>
          <p:cNvGrpSpPr/>
          <p:nvPr/>
        </p:nvGrpSpPr>
        <p:grpSpPr>
          <a:xfrm>
            <a:off x="7339062" y="2442136"/>
            <a:ext cx="2286885" cy="2286885"/>
            <a:chOff x="6032868" y="2442136"/>
            <a:chExt cx="2286885" cy="2286885"/>
          </a:xfrm>
        </p:grpSpPr>
        <p:sp>
          <p:nvSpPr>
            <p:cNvPr id="171" name="Freeform 9"/>
            <p:cNvSpPr/>
            <p:nvPr/>
          </p:nvSpPr>
          <p:spPr>
            <a:xfrm>
              <a:off x="6032868" y="2442136"/>
              <a:ext cx="2286885" cy="2286885"/>
            </a:xfrm>
            <a:custGeom>
              <a:avLst/>
              <a:gdLst>
                <a:gd name="connsiteX0" fmla="*/ 0 w 3948906"/>
                <a:gd name="connsiteY0" fmla="*/ 1974453 h 3948906"/>
                <a:gd name="connsiteX1" fmla="*/ 1974453 w 3948906"/>
                <a:gd name="connsiteY1" fmla="*/ 0 h 3948906"/>
                <a:gd name="connsiteX2" fmla="*/ 3948906 w 3948906"/>
                <a:gd name="connsiteY2" fmla="*/ 1974453 h 3948906"/>
                <a:gd name="connsiteX3" fmla="*/ 1974453 w 3948906"/>
                <a:gd name="connsiteY3" fmla="*/ 3948906 h 3948906"/>
                <a:gd name="connsiteX4" fmla="*/ 0 w 3948906"/>
                <a:gd name="connsiteY4" fmla="*/ 1974453 h 394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8906" h="3948906">
                  <a:moveTo>
                    <a:pt x="0" y="1974453"/>
                  </a:moveTo>
                  <a:cubicBezTo>
                    <a:pt x="0" y="883993"/>
                    <a:pt x="883993" y="0"/>
                    <a:pt x="1974453" y="0"/>
                  </a:cubicBezTo>
                  <a:cubicBezTo>
                    <a:pt x="3064913" y="0"/>
                    <a:pt x="3948906" y="883993"/>
                    <a:pt x="3948906" y="1974453"/>
                  </a:cubicBezTo>
                  <a:cubicBezTo>
                    <a:pt x="3948906" y="3064913"/>
                    <a:pt x="3064913" y="3948906"/>
                    <a:pt x="1974453" y="3948906"/>
                  </a:cubicBezTo>
                  <a:cubicBezTo>
                    <a:pt x="883993" y="3948906"/>
                    <a:pt x="0" y="3064913"/>
                    <a:pt x="0" y="1974453"/>
                  </a:cubicBezTo>
                  <a:close/>
                </a:path>
              </a:pathLst>
            </a:custGeom>
            <a:solidFill>
              <a:srgbClr val="61940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660854" tIns="660854" rIns="660854" bIns="660854" numCol="1" spcCol="1270" anchor="ctr" anchorCtr="0">
              <a:noAutofit/>
            </a:bodyPr>
            <a:lstStyle/>
            <a:p>
              <a:pPr marL="0" marR="0" lvl="0" indent="0" algn="ctr" defTabSz="2889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6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72" name="Group 25"/>
            <p:cNvGrpSpPr/>
            <p:nvPr/>
          </p:nvGrpSpPr>
          <p:grpSpPr>
            <a:xfrm>
              <a:off x="6836934" y="2791944"/>
              <a:ext cx="770488" cy="770489"/>
              <a:chOff x="16432213" y="3295650"/>
              <a:chExt cx="928687" cy="928688"/>
            </a:xfrm>
            <a:solidFill>
              <a:srgbClr val="FFFFFF"/>
            </a:solidFill>
          </p:grpSpPr>
          <p:sp>
            <p:nvSpPr>
              <p:cNvPr id="174" name="AutoShape 81"/>
              <p:cNvSpPr/>
              <p:nvPr/>
            </p:nvSpPr>
            <p:spPr bwMode="auto">
              <a:xfrm>
                <a:off x="16432213" y="3295650"/>
                <a:ext cx="928687" cy="9286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AutoShape 82"/>
              <p:cNvSpPr/>
              <p:nvPr/>
            </p:nvSpPr>
            <p:spPr bwMode="auto">
              <a:xfrm>
                <a:off x="16519525" y="4049713"/>
                <a:ext cx="87313" cy="873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3" name="Rectangle 34"/>
            <p:cNvSpPr/>
            <p:nvPr/>
          </p:nvSpPr>
          <p:spPr>
            <a:xfrm>
              <a:off x="6081274" y="3663483"/>
              <a:ext cx="223847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权威保障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精品课程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3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65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4" name="矩形 63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837555" y="285317"/>
            <a:ext cx="3984595" cy="375746"/>
            <a:chOff x="4121722" y="5733166"/>
            <a:chExt cx="3984595" cy="375746"/>
          </a:xfrm>
        </p:grpSpPr>
        <p:grpSp>
          <p:nvGrpSpPr>
            <p:cNvPr id="68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70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1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72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3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69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2807762965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40" grpId="0" bldLvl="0" animBg="1"/>
      <p:bldP spid="141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9938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9066" y="357926"/>
            <a:ext cx="5962956" cy="41975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55" y="4043026"/>
            <a:ext cx="6445581" cy="19559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949" y="357926"/>
            <a:ext cx="5988358" cy="3613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27934" y="4047356"/>
            <a:ext cx="2253069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</a:t>
            </a:r>
            <a:r>
              <a:rPr lang="zh-CN" altLang="en-US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担任</a:t>
            </a:r>
            <a:r>
              <a:rPr lang="en-US" altLang="zh-CN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en-US" altLang="zh-CN" sz="1050" dirty="0" err="1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软件工程师及项目经理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3185623" y="4047356"/>
            <a:ext cx="2063032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Lance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某游戏公司主程，前爱奇艺高级工程师。多年移动平台开发经验，涉猎广泛，热爱技术与研究。主要对NDK、架构与性能优化拥有深入的理解及开发经验。授课严谨负责</a:t>
            </a:r>
            <a:endPara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8836221" y="4047356"/>
            <a:ext cx="232709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/>
              <a:t>前阿里</a:t>
            </a:r>
            <a:r>
              <a:rPr lang="en-US" altLang="zh-CN" sz="1050" dirty="0"/>
              <a:t>P7</a:t>
            </a:r>
            <a:r>
              <a:rPr lang="zh-CN" altLang="en-US" sz="1050" dirty="0"/>
              <a:t>移动架构师，曾就职于</a:t>
            </a:r>
            <a:r>
              <a:rPr lang="en-US" altLang="zh-CN" sz="1050" dirty="0"/>
              <a:t>Nubia</a:t>
            </a:r>
            <a:r>
              <a:rPr lang="zh-CN" altLang="en-US" sz="1050" dirty="0"/>
              <a:t>等一线互联网公司。有多年的项目研发经验，精通</a:t>
            </a:r>
            <a:r>
              <a:rPr lang="en-US" altLang="zh-CN" sz="1050" dirty="0"/>
              <a:t>Android </a:t>
            </a:r>
            <a:r>
              <a:rPr lang="zh-CN" altLang="en-US" sz="1050" dirty="0"/>
              <a:t>高级控件开发，性能优化，多种开源框架开发经验，热爱代码，对</a:t>
            </a:r>
            <a:r>
              <a:rPr lang="en-US" altLang="zh-CN" sz="1050" dirty="0"/>
              <a:t>Android</a:t>
            </a:r>
            <a:r>
              <a:rPr lang="zh-CN" altLang="en-US" sz="1050" dirty="0"/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901978" y="4154549"/>
            <a:ext cx="232792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国防科技大学计算机系研究生毕业， 十余年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及移动互联网开发经验，曾担任爱立信技术总监，华为技术总监，北电技术总监，对全栈有自己独特的见解，热爱技术，热爱互联网，实战经验非常丰富。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61355" y="1273810"/>
            <a:ext cx="2651760" cy="2207260"/>
          </a:xfrm>
          <a:prstGeom prst="rect">
            <a:avLst/>
          </a:prstGeom>
        </p:spPr>
      </p:pic>
      <p:pic>
        <p:nvPicPr>
          <p:cNvPr id="5" name="图片 4" descr="IMG_25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016250" y="1302385"/>
            <a:ext cx="2613660" cy="2112010"/>
          </a:xfrm>
          <a:prstGeom prst="rect">
            <a:avLst/>
          </a:prstGeom>
        </p:spPr>
      </p:pic>
      <p:pic>
        <p:nvPicPr>
          <p:cNvPr id="6" name="图片 5" descr="IMG_25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28930" y="1263650"/>
            <a:ext cx="2602230" cy="2177415"/>
          </a:xfrm>
          <a:prstGeom prst="rect">
            <a:avLst/>
          </a:prstGeom>
        </p:spPr>
      </p:pic>
      <p:pic>
        <p:nvPicPr>
          <p:cNvPr id="7" name="图片 6" descr="IMG_26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547100" y="1312545"/>
            <a:ext cx="2672715" cy="2152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21304" y="811256"/>
            <a:ext cx="3124899" cy="346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000760"/>
            <a:r>
              <a:rPr lang="zh-CN" altLang="en-US" sz="225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250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1553922" y="1285878"/>
            <a:ext cx="1011906" cy="63938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1259170" y="4646221"/>
            <a:ext cx="1486479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4476247" y="4667608"/>
            <a:ext cx="151630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King 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曾就职于招行、58同城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7855551" y="4629916"/>
            <a:ext cx="1697944" cy="98873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6089709" y="4665680"/>
            <a:ext cx="179227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5"/>
          <p:cNvSpPr txBox="1"/>
          <p:nvPr/>
        </p:nvSpPr>
        <p:spPr>
          <a:xfrm>
            <a:off x="9553496" y="4643064"/>
            <a:ext cx="1793829" cy="904418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47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08" name="文本框 4"/>
          <p:cNvSpPr txBox="1"/>
          <p:nvPr/>
        </p:nvSpPr>
        <p:spPr>
          <a:xfrm>
            <a:off x="2772083" y="4683559"/>
            <a:ext cx="1518613" cy="735774"/>
          </a:xfrm>
          <a:prstGeom prst="rect">
            <a:avLst/>
          </a:prstGeom>
          <a:noFill/>
          <a:ln w="9525">
            <a:noFill/>
          </a:ln>
        </p:spPr>
        <p:txBody>
          <a:bodyPr wrap="square" lIns="81719" tIns="40860" rIns="81719" bIns="4086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       </a:t>
            </a: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Mark </a:t>
            </a:r>
            <a:r>
              <a:rPr lang="en-US" altLang="zh-CN" sz="1125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华为架构师，专注并发编程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7115" y="2244365"/>
            <a:ext cx="1446477" cy="2407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77944" y="2235905"/>
            <a:ext cx="1477753" cy="241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46203" y="2238017"/>
            <a:ext cx="1489753" cy="238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43239" y="2229304"/>
            <a:ext cx="1485572" cy="2386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947853" y="2239402"/>
            <a:ext cx="1514001" cy="2406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665635" y="2233190"/>
            <a:ext cx="1526543" cy="2409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怎么教？教学安排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5" name="Shape 3386"/>
          <p:cNvSpPr/>
          <p:nvPr/>
        </p:nvSpPr>
        <p:spPr>
          <a:xfrm>
            <a:off x="8113169" y="4445008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课程升级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6" name="Shape 3387"/>
          <p:cNvSpPr/>
          <p:nvPr/>
        </p:nvSpPr>
        <p:spPr>
          <a:xfrm>
            <a:off x="8130471" y="4801409"/>
            <a:ext cx="2622873" cy="692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课程周期  </a:t>
            </a:r>
            <a:r>
              <a:rPr lang="en-US" altLang="zh-CN" sz="180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8 </a:t>
            </a: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个月左右</a:t>
            </a:r>
            <a:endParaRPr lang="en-US" altLang="zh-CN"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课程持续更新，保证行业技术领先</a:t>
            </a:r>
            <a:endParaRPr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3" name="Shape 3389"/>
          <p:cNvSpPr/>
          <p:nvPr/>
        </p:nvSpPr>
        <p:spPr>
          <a:xfrm>
            <a:off x="7994445" y="2824172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上课时间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4" name="Shape 3390"/>
          <p:cNvSpPr/>
          <p:nvPr/>
        </p:nvSpPr>
        <p:spPr>
          <a:xfrm>
            <a:off x="7994445" y="3162757"/>
            <a:ext cx="2925185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一周三节，周二、四、日晚上八点到十点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行业技术大咖不定时经验分享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46" name="Shape 3392"/>
          <p:cNvSpPr/>
          <p:nvPr/>
        </p:nvSpPr>
        <p:spPr>
          <a:xfrm>
            <a:off x="6848510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学习方式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2" name="Shape 3393"/>
          <p:cNvSpPr/>
          <p:nvPr/>
        </p:nvSpPr>
        <p:spPr>
          <a:xfrm>
            <a:off x="6875942" y="1975832"/>
            <a:ext cx="3081874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课前发放预习资料，课中直播教学，课后提供视频、源码以及课件反复学习提升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5" name="Shape 3396"/>
          <p:cNvSpPr/>
          <p:nvPr/>
        </p:nvSpPr>
        <p:spPr>
          <a:xfrm>
            <a:off x="1454469" y="4445008"/>
            <a:ext cx="225490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VIP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班主任督学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6" name="Shape 3397"/>
          <p:cNvSpPr/>
          <p:nvPr/>
        </p:nvSpPr>
        <p:spPr>
          <a:xfrm>
            <a:off x="1234440" y="4801408"/>
            <a:ext cx="2474929" cy="812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VIP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专属班主任小姐姐服务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每日课堂考勤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学习进度、作业完成情况跟踪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3" name="Shape 3399"/>
          <p:cNvSpPr/>
          <p:nvPr/>
        </p:nvSpPr>
        <p:spPr>
          <a:xfrm>
            <a:off x="1154605" y="2824172"/>
            <a:ext cx="267349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实战作业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1" name="Shape 3402"/>
          <p:cNvSpPr/>
          <p:nvPr/>
        </p:nvSpPr>
        <p:spPr>
          <a:xfrm>
            <a:off x="2869059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资深讲师服务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2" name="Shape 3403"/>
          <p:cNvSpPr/>
          <p:nvPr/>
        </p:nvSpPr>
        <p:spPr>
          <a:xfrm>
            <a:off x="1234440" y="2013497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一线互联网</a:t>
            </a:r>
            <a:r>
              <a:rPr lang="en-US" altLang="zh-CN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10</a:t>
            </a: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余年移动开发大牛授课</a:t>
            </a:r>
            <a:endParaRPr lang="en-US" altLang="zh-CN"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7×24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小时答疑、职业生涯规划、职场辅导问答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grpSp>
        <p:nvGrpSpPr>
          <p:cNvPr id="77" name="Group 3432"/>
          <p:cNvGrpSpPr/>
          <p:nvPr/>
        </p:nvGrpSpPr>
        <p:grpSpPr>
          <a:xfrm>
            <a:off x="3826755" y="2206172"/>
            <a:ext cx="4146810" cy="3067654"/>
            <a:chOff x="20978" y="26953"/>
            <a:chExt cx="3540207" cy="2583924"/>
          </a:xfrm>
        </p:grpSpPr>
        <p:sp>
          <p:nvSpPr>
            <p:cNvPr id="78" name="Shape 3406"/>
            <p:cNvSpPr/>
            <p:nvPr/>
          </p:nvSpPr>
          <p:spPr>
            <a:xfrm>
              <a:off x="137814" y="56959"/>
              <a:ext cx="3303307" cy="255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3" h="19813" extrusionOk="0">
                  <a:moveTo>
                    <a:pt x="1578" y="19771"/>
                  </a:moveTo>
                  <a:lnTo>
                    <a:pt x="1578" y="19771"/>
                  </a:lnTo>
                  <a:cubicBezTo>
                    <a:pt x="-1374" y="13828"/>
                    <a:pt x="-66" y="5897"/>
                    <a:pt x="4501" y="2055"/>
                  </a:cubicBezTo>
                  <a:cubicBezTo>
                    <a:pt x="9067" y="-1787"/>
                    <a:pt x="15163" y="-84"/>
                    <a:pt x="18115" y="5858"/>
                  </a:cubicBezTo>
                  <a:cubicBezTo>
                    <a:pt x="20226" y="10107"/>
                    <a:pt x="20218" y="15575"/>
                    <a:pt x="18094" y="19813"/>
                  </a:cubicBezTo>
                  <a:lnTo>
                    <a:pt x="14923" y="17122"/>
                  </a:lnTo>
                  <a:lnTo>
                    <a:pt x="14923" y="17122"/>
                  </a:lnTo>
                  <a:cubicBezTo>
                    <a:pt x="16751" y="13474"/>
                    <a:pt x="15961" y="8588"/>
                    <a:pt x="13157" y="6208"/>
                  </a:cubicBezTo>
                  <a:cubicBezTo>
                    <a:pt x="10353" y="3829"/>
                    <a:pt x="6599" y="4858"/>
                    <a:pt x="4770" y="8506"/>
                  </a:cubicBezTo>
                  <a:cubicBezTo>
                    <a:pt x="3463" y="11115"/>
                    <a:pt x="3458" y="14481"/>
                    <a:pt x="4757" y="17096"/>
                  </a:cubicBezTo>
                  <a:close/>
                </a:path>
              </a:pathLst>
            </a:cu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Shape 3407"/>
            <p:cNvSpPr/>
            <p:nvPr/>
          </p:nvSpPr>
          <p:spPr>
            <a:xfrm>
              <a:off x="150249" y="56987"/>
              <a:ext cx="3291040" cy="2553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3" h="20798" extrusionOk="0">
                  <a:moveTo>
                    <a:pt x="0" y="11817"/>
                  </a:moveTo>
                  <a:lnTo>
                    <a:pt x="0" y="11817"/>
                  </a:lnTo>
                  <a:cubicBezTo>
                    <a:pt x="706" y="4443"/>
                    <a:pt x="5956" y="-802"/>
                    <a:pt x="11726" y="101"/>
                  </a:cubicBezTo>
                  <a:cubicBezTo>
                    <a:pt x="17495" y="1003"/>
                    <a:pt x="21600" y="7712"/>
                    <a:pt x="20894" y="15085"/>
                  </a:cubicBezTo>
                  <a:cubicBezTo>
                    <a:pt x="20698" y="17124"/>
                    <a:pt x="20141" y="19078"/>
                    <a:pt x="19263" y="20798"/>
                  </a:cubicBezTo>
                  <a:lnTo>
                    <a:pt x="15873" y="17973"/>
                  </a:lnTo>
                  <a:lnTo>
                    <a:pt x="15873" y="17973"/>
                  </a:lnTo>
                  <a:cubicBezTo>
                    <a:pt x="17828" y="14143"/>
                    <a:pt x="16983" y="9014"/>
                    <a:pt x="13986" y="6516"/>
                  </a:cubicBezTo>
                  <a:cubicBezTo>
                    <a:pt x="10989" y="4019"/>
                    <a:pt x="6975" y="5099"/>
                    <a:pt x="5020" y="8929"/>
                  </a:cubicBezTo>
                  <a:cubicBezTo>
                    <a:pt x="4480" y="9987"/>
                    <a:pt x="4137" y="11190"/>
                    <a:pt x="4016" y="12445"/>
                  </a:cubicBezTo>
                  <a:close/>
                </a:path>
              </a:pathLst>
            </a:cu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Shape 3408"/>
            <p:cNvSpPr/>
            <p:nvPr/>
          </p:nvSpPr>
          <p:spPr>
            <a:xfrm>
              <a:off x="699827" y="57135"/>
              <a:ext cx="2741305" cy="2553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20095" extrusionOk="0">
                  <a:moveTo>
                    <a:pt x="0" y="3231"/>
                  </a:moveTo>
                  <a:lnTo>
                    <a:pt x="0" y="3231"/>
                  </a:lnTo>
                  <a:cubicBezTo>
                    <a:pt x="5144" y="-1505"/>
                    <a:pt x="12976" y="-972"/>
                    <a:pt x="17493" y="4421"/>
                  </a:cubicBezTo>
                  <a:cubicBezTo>
                    <a:pt x="21163" y="8803"/>
                    <a:pt x="21600" y="15211"/>
                    <a:pt x="18562" y="20095"/>
                  </a:cubicBezTo>
                  <a:lnTo>
                    <a:pt x="14570" y="17366"/>
                  </a:lnTo>
                  <a:lnTo>
                    <a:pt x="14570" y="17366"/>
                  </a:lnTo>
                  <a:cubicBezTo>
                    <a:pt x="16872" y="13665"/>
                    <a:pt x="15877" y="8709"/>
                    <a:pt x="12347" y="6296"/>
                  </a:cubicBezTo>
                  <a:cubicBezTo>
                    <a:pt x="9479" y="4335"/>
                    <a:pt x="5717" y="4617"/>
                    <a:pt x="3144" y="6985"/>
                  </a:cubicBezTo>
                  <a:close/>
                </a:path>
              </a:pathLst>
            </a:cu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Shape 3409"/>
            <p:cNvSpPr/>
            <p:nvPr/>
          </p:nvSpPr>
          <p:spPr>
            <a:xfrm>
              <a:off x="1789566" y="57180"/>
              <a:ext cx="1660387" cy="2553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" y="0"/>
                  </a:moveTo>
                  <a:cubicBezTo>
                    <a:pt x="11981" y="0"/>
                    <a:pt x="21600" y="6254"/>
                    <a:pt x="21600" y="13969"/>
                  </a:cubicBezTo>
                  <a:cubicBezTo>
                    <a:pt x="21600" y="16679"/>
                    <a:pt x="20388" y="19330"/>
                    <a:pt x="18111" y="21600"/>
                  </a:cubicBezTo>
                  <a:lnTo>
                    <a:pt x="11078" y="18666"/>
                  </a:lnTo>
                  <a:lnTo>
                    <a:pt x="11078" y="18666"/>
                  </a:lnTo>
                  <a:cubicBezTo>
                    <a:pt x="15067" y="14688"/>
                    <a:pt x="13342" y="9361"/>
                    <a:pt x="7224" y="6767"/>
                  </a:cubicBezTo>
                  <a:cubicBezTo>
                    <a:pt x="5075" y="5856"/>
                    <a:pt x="2565" y="5370"/>
                    <a:pt x="0" y="5370"/>
                  </a:cubicBezTo>
                  <a:close/>
                </a:path>
              </a:pathLst>
            </a:cu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Shape 3410"/>
            <p:cNvSpPr/>
            <p:nvPr/>
          </p:nvSpPr>
          <p:spPr>
            <a:xfrm>
              <a:off x="2475297" y="489463"/>
              <a:ext cx="965873" cy="2121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08" h="21600" extrusionOk="0">
                  <a:moveTo>
                    <a:pt x="8118" y="0"/>
                  </a:moveTo>
                  <a:lnTo>
                    <a:pt x="8118" y="0"/>
                  </a:lnTo>
                  <a:cubicBezTo>
                    <a:pt x="19439" y="5556"/>
                    <a:pt x="21600" y="14700"/>
                    <a:pt x="13224" y="21600"/>
                  </a:cubicBezTo>
                  <a:lnTo>
                    <a:pt x="3143" y="18068"/>
                  </a:lnTo>
                  <a:lnTo>
                    <a:pt x="3143" y="18068"/>
                  </a:lnTo>
                  <a:cubicBezTo>
                    <a:pt x="8299" y="13821"/>
                    <a:pt x="6968" y="8193"/>
                    <a:pt x="0" y="4773"/>
                  </a:cubicBezTo>
                  <a:close/>
                </a:path>
              </a:pathLst>
            </a:cu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Shape 3411"/>
            <p:cNvSpPr/>
            <p:nvPr/>
          </p:nvSpPr>
          <p:spPr>
            <a:xfrm>
              <a:off x="2641098" y="1493612"/>
              <a:ext cx="800027" cy="1117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9" h="21600" extrusionOk="0">
                  <a:moveTo>
                    <a:pt x="20276" y="0"/>
                  </a:moveTo>
                  <a:lnTo>
                    <a:pt x="20276" y="0"/>
                  </a:lnTo>
                  <a:cubicBezTo>
                    <a:pt x="21600" y="7556"/>
                    <a:pt x="19275" y="15217"/>
                    <a:pt x="13721" y="21600"/>
                  </a:cubicBezTo>
                  <a:lnTo>
                    <a:pt x="0" y="14894"/>
                  </a:lnTo>
                  <a:lnTo>
                    <a:pt x="0" y="14894"/>
                  </a:lnTo>
                  <a:cubicBezTo>
                    <a:pt x="3419" y="10965"/>
                    <a:pt x="4850" y="6250"/>
                    <a:pt x="4035" y="1599"/>
                  </a:cubicBezTo>
                  <a:close/>
                </a:path>
              </a:pathLst>
            </a:cu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Shape 3412"/>
            <p:cNvSpPr/>
            <p:nvPr/>
          </p:nvSpPr>
          <p:spPr>
            <a:xfrm rot="6387854">
              <a:off x="3427365" y="2064756"/>
              <a:ext cx="143733" cy="123907"/>
            </a:xfrm>
            <a:prstGeom prst="triangle">
              <a:avLst/>
            </a:pr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Shape 3413"/>
            <p:cNvSpPr/>
            <p:nvPr/>
          </p:nvSpPr>
          <p:spPr>
            <a:xfrm rot="15212146" flipH="1">
              <a:off x="11065" y="2064757"/>
              <a:ext cx="143733" cy="123907"/>
            </a:xfrm>
            <a:prstGeom prst="triangle">
              <a:avLst/>
            </a:pr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Shape 3414"/>
            <p:cNvSpPr/>
            <p:nvPr/>
          </p:nvSpPr>
          <p:spPr>
            <a:xfrm rot="3806845">
              <a:off x="3283194" y="831125"/>
              <a:ext cx="143733" cy="123907"/>
            </a:xfrm>
            <a:prstGeom prst="triangle">
              <a:avLst/>
            </a:pr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Shape 3415"/>
            <p:cNvSpPr/>
            <p:nvPr/>
          </p:nvSpPr>
          <p:spPr>
            <a:xfrm rot="17793155" flipH="1">
              <a:off x="175201" y="831125"/>
              <a:ext cx="143733" cy="123907"/>
            </a:xfrm>
            <a:prstGeom prst="triangle">
              <a:avLst/>
            </a:pr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Shape 3416"/>
            <p:cNvSpPr/>
            <p:nvPr/>
          </p:nvSpPr>
          <p:spPr>
            <a:xfrm rot="1344357">
              <a:off x="2419595" y="26953"/>
              <a:ext cx="143733" cy="123907"/>
            </a:xfrm>
            <a:prstGeom prst="triangle">
              <a:avLst/>
            </a:pr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Shape 3417"/>
            <p:cNvSpPr/>
            <p:nvPr/>
          </p:nvSpPr>
          <p:spPr>
            <a:xfrm rot="20255643" flipH="1">
              <a:off x="1054345" y="26954"/>
              <a:ext cx="143733" cy="123907"/>
            </a:xfrm>
            <a:prstGeom prst="triangle">
              <a:avLst/>
            </a:pr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0" name="Group 3421"/>
            <p:cNvGrpSpPr/>
            <p:nvPr/>
          </p:nvGrpSpPr>
          <p:grpSpPr>
            <a:xfrm>
              <a:off x="2970543" y="1882781"/>
              <a:ext cx="231776" cy="231776"/>
              <a:chOff x="0" y="0"/>
              <a:chExt cx="231774" cy="231774"/>
            </a:xfrm>
          </p:grpSpPr>
          <p:sp>
            <p:nvSpPr>
              <p:cNvPr id="101" name="Shape 3418"/>
              <p:cNvSpPr/>
              <p:nvPr/>
            </p:nvSpPr>
            <p:spPr>
              <a:xfrm>
                <a:off x="35720" y="148078"/>
                <a:ext cx="73876" cy="83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113" y="5025"/>
                    </a:lnTo>
                    <a:lnTo>
                      <a:pt x="4113" y="18406"/>
                    </a:lnTo>
                    <a:cubicBezTo>
                      <a:pt x="4113" y="20169"/>
                      <a:pt x="5748" y="21600"/>
                      <a:pt x="7763" y="21600"/>
                    </a:cubicBezTo>
                    <a:lnTo>
                      <a:pt x="17951" y="21600"/>
                    </a:lnTo>
                    <a:cubicBezTo>
                      <a:pt x="19966" y="21600"/>
                      <a:pt x="21600" y="20169"/>
                      <a:pt x="21600" y="18406"/>
                    </a:cubicBezTo>
                    <a:lnTo>
                      <a:pt x="17434" y="5025"/>
                    </a:lnTo>
                    <a:lnTo>
                      <a:pt x="19779" y="1821"/>
                    </a:lnTo>
                    <a:cubicBezTo>
                      <a:pt x="14571" y="906"/>
                      <a:pt x="9477" y="313"/>
                      <a:pt x="5095" y="313"/>
                    </a:cubicBezTo>
                    <a:cubicBezTo>
                      <a:pt x="3263" y="313"/>
                      <a:pt x="1571" y="20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Shape 3419"/>
              <p:cNvSpPr/>
              <p:nvPr/>
            </p:nvSpPr>
            <p:spPr>
              <a:xfrm>
                <a:off x="71440" y="0"/>
                <a:ext cx="160335" cy="17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750"/>
                    </a:moveTo>
                    <a:cubicBezTo>
                      <a:pt x="8522" y="16492"/>
                      <a:pt x="20175" y="20356"/>
                      <a:pt x="21600" y="21600"/>
                    </a:cubicBezTo>
                    <a:lnTo>
                      <a:pt x="21600" y="0"/>
                    </a:lnTo>
                    <a:cubicBezTo>
                      <a:pt x="19877" y="1348"/>
                      <a:pt x="8354" y="5075"/>
                      <a:pt x="0" y="5783"/>
                    </a:cubicBezTo>
                    <a:lnTo>
                      <a:pt x="0" y="1575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Shape 3420"/>
              <p:cNvSpPr/>
              <p:nvPr/>
            </p:nvSpPr>
            <p:spPr>
              <a:xfrm>
                <a:off x="0" y="48286"/>
                <a:ext cx="46274" cy="7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cubicBezTo>
                      <a:pt x="4123" y="761"/>
                      <a:pt x="0" y="7019"/>
                      <a:pt x="0" y="10870"/>
                    </a:cubicBezTo>
                    <a:cubicBezTo>
                      <a:pt x="0" y="15025"/>
                      <a:pt x="3935" y="20934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1" name="Group 3424"/>
            <p:cNvGrpSpPr/>
            <p:nvPr/>
          </p:nvGrpSpPr>
          <p:grpSpPr>
            <a:xfrm>
              <a:off x="1223715" y="377354"/>
              <a:ext cx="1786561" cy="648126"/>
              <a:chOff x="-1626221" y="-545857"/>
              <a:chExt cx="1786545" cy="648123"/>
            </a:xfrm>
          </p:grpSpPr>
          <p:sp>
            <p:nvSpPr>
              <p:cNvPr id="99" name="Shape 3422"/>
              <p:cNvSpPr/>
              <p:nvPr/>
            </p:nvSpPr>
            <p:spPr>
              <a:xfrm>
                <a:off x="151843" y="99090"/>
                <a:ext cx="8481" cy="3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6007" y="16818"/>
                      <a:pt x="8457" y="9069"/>
                      <a:pt x="0" y="0"/>
                    </a:cubicBezTo>
                    <a:cubicBezTo>
                      <a:pt x="6420" y="10388"/>
                      <a:pt x="13700" y="17478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Shape 3423"/>
              <p:cNvSpPr/>
              <p:nvPr/>
            </p:nvSpPr>
            <p:spPr>
              <a:xfrm>
                <a:off x="-1626221" y="-545857"/>
                <a:ext cx="230192" cy="233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24" h="21059" extrusionOk="0">
                    <a:moveTo>
                      <a:pt x="14769" y="15886"/>
                    </a:moveTo>
                    <a:lnTo>
                      <a:pt x="14493" y="15660"/>
                    </a:lnTo>
                    <a:lnTo>
                      <a:pt x="14788" y="15467"/>
                    </a:lnTo>
                    <a:lnTo>
                      <a:pt x="14936" y="15456"/>
                    </a:lnTo>
                    <a:cubicBezTo>
                      <a:pt x="15071" y="15448"/>
                      <a:pt x="17233" y="15305"/>
                      <a:pt x="18271" y="15227"/>
                    </a:cubicBezTo>
                    <a:cubicBezTo>
                      <a:pt x="19519" y="14334"/>
                      <a:pt x="19268" y="13379"/>
                      <a:pt x="18975" y="12855"/>
                    </a:cubicBezTo>
                    <a:cubicBezTo>
                      <a:pt x="18898" y="12856"/>
                      <a:pt x="18811" y="12857"/>
                      <a:pt x="18699" y="12858"/>
                    </a:cubicBezTo>
                    <a:lnTo>
                      <a:pt x="18682" y="12858"/>
                    </a:lnTo>
                    <a:cubicBezTo>
                      <a:pt x="18319" y="12856"/>
                      <a:pt x="15012" y="12701"/>
                      <a:pt x="14844" y="12694"/>
                    </a:cubicBezTo>
                    <a:lnTo>
                      <a:pt x="14678" y="12685"/>
                    </a:lnTo>
                    <a:lnTo>
                      <a:pt x="14386" y="12463"/>
                    </a:lnTo>
                    <a:lnTo>
                      <a:pt x="14656" y="12254"/>
                    </a:lnTo>
                    <a:lnTo>
                      <a:pt x="14818" y="12242"/>
                    </a:lnTo>
                    <a:cubicBezTo>
                      <a:pt x="14990" y="12229"/>
                      <a:pt x="18422" y="11964"/>
                      <a:pt x="18704" y="11959"/>
                    </a:cubicBezTo>
                    <a:cubicBezTo>
                      <a:pt x="19123" y="11953"/>
                      <a:pt x="19273" y="11951"/>
                      <a:pt x="19311" y="11951"/>
                    </a:cubicBezTo>
                    <a:cubicBezTo>
                      <a:pt x="19311" y="11951"/>
                      <a:pt x="19312" y="11951"/>
                      <a:pt x="19312" y="11951"/>
                    </a:cubicBezTo>
                    <a:cubicBezTo>
                      <a:pt x="19991" y="11309"/>
                      <a:pt x="20387" y="10507"/>
                      <a:pt x="19554" y="9691"/>
                    </a:cubicBezTo>
                    <a:cubicBezTo>
                      <a:pt x="18782" y="8935"/>
                      <a:pt x="15840" y="9089"/>
                      <a:pt x="13784" y="9056"/>
                    </a:cubicBezTo>
                    <a:cubicBezTo>
                      <a:pt x="13757" y="9057"/>
                      <a:pt x="13732" y="9057"/>
                      <a:pt x="13702" y="9057"/>
                    </a:cubicBezTo>
                    <a:lnTo>
                      <a:pt x="13698" y="9059"/>
                    </a:lnTo>
                    <a:cubicBezTo>
                      <a:pt x="13649" y="9059"/>
                      <a:pt x="14137" y="9054"/>
                      <a:pt x="13988" y="9048"/>
                    </a:cubicBezTo>
                    <a:cubicBezTo>
                      <a:pt x="13710" y="9040"/>
                      <a:pt x="13453" y="9028"/>
                      <a:pt x="13226" y="9009"/>
                    </a:cubicBezTo>
                    <a:cubicBezTo>
                      <a:pt x="12251" y="8958"/>
                      <a:pt x="10497" y="8968"/>
                      <a:pt x="10398" y="8964"/>
                    </a:cubicBezTo>
                    <a:lnTo>
                      <a:pt x="10343" y="8961"/>
                    </a:lnTo>
                    <a:lnTo>
                      <a:pt x="10040" y="8818"/>
                    </a:lnTo>
                    <a:lnTo>
                      <a:pt x="10340" y="8761"/>
                    </a:lnTo>
                    <a:lnTo>
                      <a:pt x="10392" y="8756"/>
                    </a:lnTo>
                    <a:cubicBezTo>
                      <a:pt x="10458" y="8750"/>
                      <a:pt x="10646" y="8743"/>
                      <a:pt x="11319" y="8672"/>
                    </a:cubicBezTo>
                    <a:cubicBezTo>
                      <a:pt x="10380" y="6546"/>
                      <a:pt x="12015" y="5309"/>
                      <a:pt x="12293" y="4218"/>
                    </a:cubicBezTo>
                    <a:cubicBezTo>
                      <a:pt x="13281" y="346"/>
                      <a:pt x="11306" y="0"/>
                      <a:pt x="11306" y="0"/>
                    </a:cubicBezTo>
                    <a:cubicBezTo>
                      <a:pt x="11306" y="0"/>
                      <a:pt x="6375" y="6964"/>
                      <a:pt x="5882" y="9217"/>
                    </a:cubicBezTo>
                    <a:cubicBezTo>
                      <a:pt x="5540" y="10780"/>
                      <a:pt x="3524" y="10650"/>
                      <a:pt x="2827" y="10619"/>
                    </a:cubicBezTo>
                    <a:cubicBezTo>
                      <a:pt x="-538" y="10467"/>
                      <a:pt x="-1213" y="19295"/>
                      <a:pt x="2526" y="20068"/>
                    </a:cubicBezTo>
                    <a:cubicBezTo>
                      <a:pt x="3273" y="20222"/>
                      <a:pt x="4127" y="19355"/>
                      <a:pt x="5727" y="20057"/>
                    </a:cubicBezTo>
                    <a:cubicBezTo>
                      <a:pt x="9239" y="21600"/>
                      <a:pt x="12279" y="20917"/>
                      <a:pt x="15069" y="20857"/>
                    </a:cubicBezTo>
                    <a:cubicBezTo>
                      <a:pt x="16961" y="20816"/>
                      <a:pt x="16824" y="19393"/>
                      <a:pt x="16651" y="18696"/>
                    </a:cubicBezTo>
                    <a:cubicBezTo>
                      <a:pt x="15741" y="18643"/>
                      <a:pt x="14834" y="18622"/>
                      <a:pt x="14748" y="18618"/>
                    </a:cubicBezTo>
                    <a:lnTo>
                      <a:pt x="14581" y="18611"/>
                    </a:lnTo>
                    <a:lnTo>
                      <a:pt x="14288" y="18403"/>
                    </a:lnTo>
                    <a:lnTo>
                      <a:pt x="14572" y="18191"/>
                    </a:lnTo>
                    <a:lnTo>
                      <a:pt x="14734" y="18179"/>
                    </a:lnTo>
                    <a:cubicBezTo>
                      <a:pt x="14837" y="18172"/>
                      <a:pt x="16113" y="18101"/>
                      <a:pt x="17172" y="18012"/>
                    </a:cubicBezTo>
                    <a:cubicBezTo>
                      <a:pt x="18121" y="17273"/>
                      <a:pt x="17881" y="16561"/>
                      <a:pt x="17661" y="16030"/>
                    </a:cubicBezTo>
                    <a:cubicBezTo>
                      <a:pt x="16564" y="15964"/>
                      <a:pt x="15065" y="15902"/>
                      <a:pt x="14953" y="15897"/>
                    </a:cubicBezTo>
                    <a:lnTo>
                      <a:pt x="14769" y="1588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" name="Group 3428"/>
            <p:cNvGrpSpPr/>
            <p:nvPr/>
          </p:nvGrpSpPr>
          <p:grpSpPr>
            <a:xfrm>
              <a:off x="2238215" y="377356"/>
              <a:ext cx="150179" cy="254953"/>
              <a:chOff x="0" y="0"/>
              <a:chExt cx="150178" cy="254952"/>
            </a:xfrm>
          </p:grpSpPr>
          <p:sp>
            <p:nvSpPr>
              <p:cNvPr id="96" name="Shape 3425"/>
              <p:cNvSpPr/>
              <p:nvPr/>
            </p:nvSpPr>
            <p:spPr>
              <a:xfrm>
                <a:off x="-1" y="-1"/>
                <a:ext cx="150180" cy="20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10934" y="0"/>
                    </a:moveTo>
                    <a:cubicBezTo>
                      <a:pt x="10847" y="0"/>
                      <a:pt x="10801" y="2"/>
                      <a:pt x="10801" y="2"/>
                    </a:cubicBezTo>
                    <a:cubicBezTo>
                      <a:pt x="10801" y="2"/>
                      <a:pt x="10754" y="0"/>
                      <a:pt x="10668" y="0"/>
                    </a:cubicBezTo>
                    <a:cubicBezTo>
                      <a:pt x="9432" y="0"/>
                      <a:pt x="0" y="285"/>
                      <a:pt x="0" y="8964"/>
                    </a:cubicBezTo>
                    <a:cubicBezTo>
                      <a:pt x="0" y="12780"/>
                      <a:pt x="6319" y="19737"/>
                      <a:pt x="6319" y="21600"/>
                    </a:cubicBezTo>
                    <a:lnTo>
                      <a:pt x="15323" y="21600"/>
                    </a:lnTo>
                    <a:cubicBezTo>
                      <a:pt x="15323" y="19737"/>
                      <a:pt x="21599" y="12780"/>
                      <a:pt x="21599" y="8964"/>
                    </a:cubicBezTo>
                    <a:cubicBezTo>
                      <a:pt x="21600" y="284"/>
                      <a:pt x="12168" y="0"/>
                      <a:pt x="10934" y="0"/>
                    </a:cubicBezTo>
                    <a:close/>
                    <a:moveTo>
                      <a:pt x="13355" y="19728"/>
                    </a:moveTo>
                    <a:lnTo>
                      <a:pt x="12362" y="19728"/>
                    </a:lnTo>
                    <a:lnTo>
                      <a:pt x="12362" y="14897"/>
                    </a:lnTo>
                    <a:lnTo>
                      <a:pt x="9324" y="14897"/>
                    </a:lnTo>
                    <a:lnTo>
                      <a:pt x="9324" y="19728"/>
                    </a:lnTo>
                    <a:lnTo>
                      <a:pt x="8285" y="19728"/>
                    </a:lnTo>
                    <a:cubicBezTo>
                      <a:pt x="7853" y="18884"/>
                      <a:pt x="7181" y="17845"/>
                      <a:pt x="6279" y="16473"/>
                    </a:cubicBezTo>
                    <a:cubicBezTo>
                      <a:pt x="4701" y="14071"/>
                      <a:pt x="2542" y="10782"/>
                      <a:pt x="2542" y="8964"/>
                    </a:cubicBezTo>
                    <a:cubicBezTo>
                      <a:pt x="2542" y="6006"/>
                      <a:pt x="3778" y="3937"/>
                      <a:pt x="6217" y="2815"/>
                    </a:cubicBezTo>
                    <a:cubicBezTo>
                      <a:pt x="8209" y="1899"/>
                      <a:pt x="10422" y="1872"/>
                      <a:pt x="10668" y="1872"/>
                    </a:cubicBezTo>
                    <a:lnTo>
                      <a:pt x="10696" y="1872"/>
                    </a:lnTo>
                    <a:lnTo>
                      <a:pt x="10783" y="1875"/>
                    </a:lnTo>
                    <a:lnTo>
                      <a:pt x="10888" y="1872"/>
                    </a:lnTo>
                    <a:lnTo>
                      <a:pt x="10934" y="1872"/>
                    </a:lnTo>
                    <a:cubicBezTo>
                      <a:pt x="11179" y="1872"/>
                      <a:pt x="13392" y="1898"/>
                      <a:pt x="15384" y="2815"/>
                    </a:cubicBezTo>
                    <a:cubicBezTo>
                      <a:pt x="17823" y="3937"/>
                      <a:pt x="19059" y="6006"/>
                      <a:pt x="19059" y="8964"/>
                    </a:cubicBezTo>
                    <a:cubicBezTo>
                      <a:pt x="19059" y="10784"/>
                      <a:pt x="16913" y="14074"/>
                      <a:pt x="15345" y="16478"/>
                    </a:cubicBezTo>
                    <a:cubicBezTo>
                      <a:pt x="14451" y="17847"/>
                      <a:pt x="13784" y="18886"/>
                      <a:pt x="13355" y="197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Shape 3426"/>
              <p:cNvSpPr/>
              <p:nvPr/>
            </p:nvSpPr>
            <p:spPr>
              <a:xfrm>
                <a:off x="42085" y="213573"/>
                <a:ext cx="62907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Shape 3427"/>
              <p:cNvSpPr/>
              <p:nvPr/>
            </p:nvSpPr>
            <p:spPr>
              <a:xfrm>
                <a:off x="60248" y="238490"/>
                <a:ext cx="31011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3" name="Shape 3429"/>
            <p:cNvSpPr/>
            <p:nvPr/>
          </p:nvSpPr>
          <p:spPr>
            <a:xfrm>
              <a:off x="2877791" y="1007454"/>
              <a:ext cx="231776" cy="20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24" y="0"/>
                  </a:moveTo>
                  <a:cubicBezTo>
                    <a:pt x="13474" y="0"/>
                    <a:pt x="10800" y="3771"/>
                    <a:pt x="10800" y="3771"/>
                  </a:cubicBezTo>
                  <a:cubicBezTo>
                    <a:pt x="10800" y="3771"/>
                    <a:pt x="8125" y="0"/>
                    <a:pt x="5375" y="0"/>
                  </a:cubicBezTo>
                  <a:cubicBezTo>
                    <a:pt x="2625" y="0"/>
                    <a:pt x="0" y="1572"/>
                    <a:pt x="0" y="6200"/>
                  </a:cubicBezTo>
                  <a:cubicBezTo>
                    <a:pt x="0" y="9486"/>
                    <a:pt x="2700" y="12372"/>
                    <a:pt x="2700" y="12372"/>
                  </a:cubicBezTo>
                  <a:lnTo>
                    <a:pt x="10800" y="21600"/>
                  </a:lnTo>
                  <a:lnTo>
                    <a:pt x="18900" y="12372"/>
                  </a:lnTo>
                  <a:cubicBezTo>
                    <a:pt x="18900" y="12372"/>
                    <a:pt x="21600" y="9485"/>
                    <a:pt x="21600" y="6200"/>
                  </a:cubicBezTo>
                  <a:cubicBezTo>
                    <a:pt x="21600" y="1572"/>
                    <a:pt x="18975" y="0"/>
                    <a:pt x="162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Shape 3430"/>
            <p:cNvSpPr/>
            <p:nvPr/>
          </p:nvSpPr>
          <p:spPr>
            <a:xfrm>
              <a:off x="492464" y="942264"/>
              <a:ext cx="233356" cy="233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94" extrusionOk="0">
                  <a:moveTo>
                    <a:pt x="21366" y="8174"/>
                  </a:moveTo>
                  <a:cubicBezTo>
                    <a:pt x="21158" y="7927"/>
                    <a:pt x="20936" y="7845"/>
                    <a:pt x="20757" y="7792"/>
                  </a:cubicBezTo>
                  <a:cubicBezTo>
                    <a:pt x="20573" y="7743"/>
                    <a:pt x="20406" y="7730"/>
                    <a:pt x="20230" y="7729"/>
                  </a:cubicBezTo>
                  <a:lnTo>
                    <a:pt x="14163" y="7726"/>
                  </a:lnTo>
                  <a:cubicBezTo>
                    <a:pt x="14106" y="7729"/>
                    <a:pt x="13976" y="7691"/>
                    <a:pt x="13868" y="7607"/>
                  </a:cubicBezTo>
                  <a:cubicBezTo>
                    <a:pt x="13758" y="7525"/>
                    <a:pt x="13687" y="7411"/>
                    <a:pt x="13675" y="7356"/>
                  </a:cubicBezTo>
                  <a:lnTo>
                    <a:pt x="11917" y="1053"/>
                  </a:lnTo>
                  <a:cubicBezTo>
                    <a:pt x="11860" y="855"/>
                    <a:pt x="11796" y="675"/>
                    <a:pt x="11663" y="480"/>
                  </a:cubicBezTo>
                  <a:cubicBezTo>
                    <a:pt x="11543" y="304"/>
                    <a:pt x="11277" y="12"/>
                    <a:pt x="10795" y="0"/>
                  </a:cubicBezTo>
                  <a:cubicBezTo>
                    <a:pt x="10315" y="10"/>
                    <a:pt x="10047" y="303"/>
                    <a:pt x="9927" y="481"/>
                  </a:cubicBezTo>
                  <a:cubicBezTo>
                    <a:pt x="9795" y="677"/>
                    <a:pt x="9730" y="858"/>
                    <a:pt x="9674" y="1056"/>
                  </a:cubicBezTo>
                  <a:lnTo>
                    <a:pt x="7916" y="7355"/>
                  </a:lnTo>
                  <a:cubicBezTo>
                    <a:pt x="7904" y="7411"/>
                    <a:pt x="7833" y="7525"/>
                    <a:pt x="7722" y="7607"/>
                  </a:cubicBezTo>
                  <a:cubicBezTo>
                    <a:pt x="7615" y="7691"/>
                    <a:pt x="7485" y="7729"/>
                    <a:pt x="7429" y="7726"/>
                  </a:cubicBezTo>
                  <a:lnTo>
                    <a:pt x="1361" y="7729"/>
                  </a:lnTo>
                  <a:cubicBezTo>
                    <a:pt x="1126" y="7732"/>
                    <a:pt x="908" y="7748"/>
                    <a:pt x="644" y="7859"/>
                  </a:cubicBezTo>
                  <a:cubicBezTo>
                    <a:pt x="513" y="7917"/>
                    <a:pt x="362" y="8007"/>
                    <a:pt x="226" y="8173"/>
                  </a:cubicBezTo>
                  <a:cubicBezTo>
                    <a:pt x="88" y="8334"/>
                    <a:pt x="-5" y="8584"/>
                    <a:pt x="0" y="8808"/>
                  </a:cubicBezTo>
                  <a:cubicBezTo>
                    <a:pt x="7" y="9167"/>
                    <a:pt x="159" y="9386"/>
                    <a:pt x="283" y="9537"/>
                  </a:cubicBezTo>
                  <a:cubicBezTo>
                    <a:pt x="414" y="9691"/>
                    <a:pt x="553" y="9799"/>
                    <a:pt x="707" y="9902"/>
                  </a:cubicBezTo>
                  <a:lnTo>
                    <a:pt x="5597" y="13118"/>
                  </a:lnTo>
                  <a:cubicBezTo>
                    <a:pt x="5684" y="13155"/>
                    <a:pt x="5838" y="13426"/>
                    <a:pt x="5824" y="13606"/>
                  </a:cubicBezTo>
                  <a:cubicBezTo>
                    <a:pt x="5824" y="13651"/>
                    <a:pt x="5818" y="13688"/>
                    <a:pt x="5810" y="13715"/>
                  </a:cubicBezTo>
                  <a:lnTo>
                    <a:pt x="3909" y="19931"/>
                  </a:lnTo>
                  <a:cubicBezTo>
                    <a:pt x="3856" y="20111"/>
                    <a:pt x="3816" y="20284"/>
                    <a:pt x="3814" y="20496"/>
                  </a:cubicBezTo>
                  <a:cubicBezTo>
                    <a:pt x="3817" y="20674"/>
                    <a:pt x="3838" y="20905"/>
                    <a:pt x="4018" y="21165"/>
                  </a:cubicBezTo>
                  <a:cubicBezTo>
                    <a:pt x="4192" y="21433"/>
                    <a:pt x="4579" y="21600"/>
                    <a:pt x="4842" y="21584"/>
                  </a:cubicBezTo>
                  <a:cubicBezTo>
                    <a:pt x="5342" y="21556"/>
                    <a:pt x="5550" y="21359"/>
                    <a:pt x="5798" y="21172"/>
                  </a:cubicBezTo>
                  <a:lnTo>
                    <a:pt x="10579" y="17109"/>
                  </a:lnTo>
                  <a:cubicBezTo>
                    <a:pt x="10618" y="17073"/>
                    <a:pt x="10718" y="17031"/>
                    <a:pt x="10830" y="17031"/>
                  </a:cubicBezTo>
                  <a:cubicBezTo>
                    <a:pt x="10939" y="17031"/>
                    <a:pt x="11033" y="17069"/>
                    <a:pt x="11072" y="17103"/>
                  </a:cubicBezTo>
                  <a:lnTo>
                    <a:pt x="16111" y="21199"/>
                  </a:lnTo>
                  <a:cubicBezTo>
                    <a:pt x="16360" y="21380"/>
                    <a:pt x="16566" y="21567"/>
                    <a:pt x="17055" y="21593"/>
                  </a:cubicBezTo>
                  <a:cubicBezTo>
                    <a:pt x="17066" y="21594"/>
                    <a:pt x="17078" y="21594"/>
                    <a:pt x="17090" y="21594"/>
                  </a:cubicBezTo>
                  <a:cubicBezTo>
                    <a:pt x="17341" y="21594"/>
                    <a:pt x="17694" y="21442"/>
                    <a:pt x="17866" y="21188"/>
                  </a:cubicBezTo>
                  <a:cubicBezTo>
                    <a:pt x="18050" y="20931"/>
                    <a:pt x="18073" y="20695"/>
                    <a:pt x="18075" y="20521"/>
                  </a:cubicBezTo>
                  <a:cubicBezTo>
                    <a:pt x="18073" y="20293"/>
                    <a:pt x="18027" y="20110"/>
                    <a:pt x="17964" y="19917"/>
                  </a:cubicBezTo>
                  <a:lnTo>
                    <a:pt x="15827" y="13661"/>
                  </a:lnTo>
                  <a:cubicBezTo>
                    <a:pt x="15818" y="13635"/>
                    <a:pt x="15811" y="13597"/>
                    <a:pt x="15811" y="13550"/>
                  </a:cubicBezTo>
                  <a:cubicBezTo>
                    <a:pt x="15799" y="13381"/>
                    <a:pt x="15937" y="13140"/>
                    <a:pt x="16017" y="13106"/>
                  </a:cubicBezTo>
                  <a:lnTo>
                    <a:pt x="20883" y="9902"/>
                  </a:lnTo>
                  <a:cubicBezTo>
                    <a:pt x="21038" y="9799"/>
                    <a:pt x="21176" y="9690"/>
                    <a:pt x="21308" y="9537"/>
                  </a:cubicBezTo>
                  <a:cubicBezTo>
                    <a:pt x="21431" y="9384"/>
                    <a:pt x="21583" y="9166"/>
                    <a:pt x="21590" y="8807"/>
                  </a:cubicBezTo>
                  <a:cubicBezTo>
                    <a:pt x="21595" y="8585"/>
                    <a:pt x="21502" y="8335"/>
                    <a:pt x="21366" y="81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Shape 3431"/>
            <p:cNvSpPr/>
            <p:nvPr/>
          </p:nvSpPr>
          <p:spPr>
            <a:xfrm>
              <a:off x="398428" y="1847312"/>
              <a:ext cx="188056" cy="285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141" y="11408"/>
                  </a:lnTo>
                  <a:lnTo>
                    <a:pt x="9464" y="11403"/>
                  </a:lnTo>
                  <a:lnTo>
                    <a:pt x="0" y="21600"/>
                  </a:lnTo>
                  <a:lnTo>
                    <a:pt x="20230" y="9012"/>
                  </a:lnTo>
                  <a:lnTo>
                    <a:pt x="13945" y="90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" name="Shape 3433"/>
          <p:cNvSpPr/>
          <p:nvPr/>
        </p:nvSpPr>
        <p:spPr>
          <a:xfrm flipH="1">
            <a:off x="4653941" y="3440006"/>
            <a:ext cx="2404857" cy="2738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0637" extrusionOk="0">
                <a:moveTo>
                  <a:pt x="19276" y="16090"/>
                </a:moveTo>
                <a:cubicBezTo>
                  <a:pt x="19687" y="15419"/>
                  <a:pt x="19310" y="14865"/>
                  <a:pt x="18591" y="14516"/>
                </a:cubicBezTo>
                <a:cubicBezTo>
                  <a:pt x="17633" y="14049"/>
                  <a:pt x="18283" y="13204"/>
                  <a:pt x="19344" y="12737"/>
                </a:cubicBezTo>
                <a:cubicBezTo>
                  <a:pt x="20371" y="12271"/>
                  <a:pt x="20713" y="11455"/>
                  <a:pt x="19378" y="10901"/>
                </a:cubicBezTo>
                <a:cubicBezTo>
                  <a:pt x="18078" y="10318"/>
                  <a:pt x="18146" y="10143"/>
                  <a:pt x="19378" y="9094"/>
                </a:cubicBezTo>
                <a:cubicBezTo>
                  <a:pt x="20611" y="8015"/>
                  <a:pt x="19995" y="5508"/>
                  <a:pt x="18249" y="5100"/>
                </a:cubicBezTo>
                <a:cubicBezTo>
                  <a:pt x="16503" y="4692"/>
                  <a:pt x="16948" y="3876"/>
                  <a:pt x="16229" y="2156"/>
                </a:cubicBezTo>
                <a:cubicBezTo>
                  <a:pt x="15545" y="524"/>
                  <a:pt x="10855" y="-963"/>
                  <a:pt x="9177" y="786"/>
                </a:cubicBezTo>
                <a:cubicBezTo>
                  <a:pt x="8014" y="-293"/>
                  <a:pt x="5446" y="1165"/>
                  <a:pt x="4933" y="2768"/>
                </a:cubicBezTo>
                <a:cubicBezTo>
                  <a:pt x="4419" y="4401"/>
                  <a:pt x="4796" y="4838"/>
                  <a:pt x="3427" y="5071"/>
                </a:cubicBezTo>
                <a:cubicBezTo>
                  <a:pt x="2057" y="5304"/>
                  <a:pt x="1202" y="6995"/>
                  <a:pt x="2092" y="8073"/>
                </a:cubicBezTo>
                <a:cubicBezTo>
                  <a:pt x="2982" y="9123"/>
                  <a:pt x="3392" y="9618"/>
                  <a:pt x="2126" y="10405"/>
                </a:cubicBezTo>
                <a:cubicBezTo>
                  <a:pt x="859" y="11192"/>
                  <a:pt x="1099" y="12592"/>
                  <a:pt x="2297" y="13087"/>
                </a:cubicBezTo>
                <a:cubicBezTo>
                  <a:pt x="3495" y="13554"/>
                  <a:pt x="3735" y="14282"/>
                  <a:pt x="2776" y="14749"/>
                </a:cubicBezTo>
                <a:cubicBezTo>
                  <a:pt x="2092" y="15099"/>
                  <a:pt x="1749" y="15594"/>
                  <a:pt x="2229" y="16090"/>
                </a:cubicBezTo>
                <a:cubicBezTo>
                  <a:pt x="928" y="16614"/>
                  <a:pt x="-65" y="17372"/>
                  <a:pt x="3" y="18801"/>
                </a:cubicBezTo>
                <a:cubicBezTo>
                  <a:pt x="3" y="19413"/>
                  <a:pt x="277" y="20025"/>
                  <a:pt x="722" y="20637"/>
                </a:cubicBezTo>
                <a:cubicBezTo>
                  <a:pt x="20782" y="20637"/>
                  <a:pt x="20782" y="20637"/>
                  <a:pt x="20782" y="20637"/>
                </a:cubicBezTo>
                <a:cubicBezTo>
                  <a:pt x="21193" y="20025"/>
                  <a:pt x="21467" y="19413"/>
                  <a:pt x="21501" y="18801"/>
                </a:cubicBezTo>
                <a:cubicBezTo>
                  <a:pt x="21535" y="17372"/>
                  <a:pt x="20577" y="16614"/>
                  <a:pt x="19276" y="16090"/>
                </a:cubicBezTo>
                <a:close/>
                <a:moveTo>
                  <a:pt x="15476" y="7257"/>
                </a:moveTo>
                <a:cubicBezTo>
                  <a:pt x="15442" y="7228"/>
                  <a:pt x="15408" y="7228"/>
                  <a:pt x="15408" y="7228"/>
                </a:cubicBezTo>
                <a:cubicBezTo>
                  <a:pt x="15921" y="6383"/>
                  <a:pt x="16332" y="7461"/>
                  <a:pt x="16435" y="7928"/>
                </a:cubicBezTo>
                <a:cubicBezTo>
                  <a:pt x="16571" y="8598"/>
                  <a:pt x="16400" y="9385"/>
                  <a:pt x="16024" y="9939"/>
                </a:cubicBezTo>
                <a:cubicBezTo>
                  <a:pt x="15921" y="9910"/>
                  <a:pt x="15818" y="9910"/>
                  <a:pt x="15681" y="9910"/>
                </a:cubicBezTo>
                <a:cubicBezTo>
                  <a:pt x="14004" y="10056"/>
                  <a:pt x="17975" y="8132"/>
                  <a:pt x="15476" y="7257"/>
                </a:cubicBezTo>
                <a:close/>
                <a:moveTo>
                  <a:pt x="5070" y="7840"/>
                </a:moveTo>
                <a:cubicBezTo>
                  <a:pt x="5275" y="6995"/>
                  <a:pt x="5823" y="6762"/>
                  <a:pt x="6234" y="7549"/>
                </a:cubicBezTo>
                <a:cubicBezTo>
                  <a:pt x="6576" y="8190"/>
                  <a:pt x="6644" y="8511"/>
                  <a:pt x="6576" y="7316"/>
                </a:cubicBezTo>
                <a:cubicBezTo>
                  <a:pt x="6542" y="6499"/>
                  <a:pt x="6747" y="5625"/>
                  <a:pt x="7158" y="4809"/>
                </a:cubicBezTo>
                <a:cubicBezTo>
                  <a:pt x="7192" y="4780"/>
                  <a:pt x="7192" y="4750"/>
                  <a:pt x="7226" y="4721"/>
                </a:cubicBezTo>
                <a:cubicBezTo>
                  <a:pt x="7877" y="5537"/>
                  <a:pt x="9177" y="6295"/>
                  <a:pt x="10752" y="6383"/>
                </a:cubicBezTo>
                <a:cubicBezTo>
                  <a:pt x="10923" y="6383"/>
                  <a:pt x="11060" y="6412"/>
                  <a:pt x="11197" y="6412"/>
                </a:cubicBezTo>
                <a:cubicBezTo>
                  <a:pt x="14209" y="6354"/>
                  <a:pt x="10958" y="7957"/>
                  <a:pt x="13422" y="8219"/>
                </a:cubicBezTo>
                <a:cubicBezTo>
                  <a:pt x="15202" y="8423"/>
                  <a:pt x="14860" y="8686"/>
                  <a:pt x="13970" y="9531"/>
                </a:cubicBezTo>
                <a:cubicBezTo>
                  <a:pt x="13354" y="10114"/>
                  <a:pt x="13525" y="10872"/>
                  <a:pt x="14826" y="11047"/>
                </a:cubicBezTo>
                <a:cubicBezTo>
                  <a:pt x="13970" y="12417"/>
                  <a:pt x="12601" y="13408"/>
                  <a:pt x="10752" y="13408"/>
                </a:cubicBezTo>
                <a:cubicBezTo>
                  <a:pt x="10752" y="13408"/>
                  <a:pt x="10752" y="13408"/>
                  <a:pt x="10752" y="13408"/>
                </a:cubicBezTo>
                <a:cubicBezTo>
                  <a:pt x="8698" y="13408"/>
                  <a:pt x="7192" y="12184"/>
                  <a:pt x="6370" y="10522"/>
                </a:cubicBezTo>
                <a:cubicBezTo>
                  <a:pt x="5309" y="10376"/>
                  <a:pt x="4830" y="8919"/>
                  <a:pt x="5070" y="7840"/>
                </a:cubicBezTo>
                <a:close/>
                <a:moveTo>
                  <a:pt x="3837" y="16206"/>
                </a:moveTo>
                <a:cubicBezTo>
                  <a:pt x="4762" y="15944"/>
                  <a:pt x="5789" y="15740"/>
                  <a:pt x="6781" y="15448"/>
                </a:cubicBezTo>
                <a:cubicBezTo>
                  <a:pt x="7945" y="15069"/>
                  <a:pt x="8185" y="14311"/>
                  <a:pt x="8151" y="13408"/>
                </a:cubicBezTo>
                <a:cubicBezTo>
                  <a:pt x="8904" y="13816"/>
                  <a:pt x="9759" y="14049"/>
                  <a:pt x="10752" y="14049"/>
                </a:cubicBezTo>
                <a:cubicBezTo>
                  <a:pt x="10752" y="14049"/>
                  <a:pt x="10752" y="14049"/>
                  <a:pt x="10752" y="14049"/>
                </a:cubicBezTo>
                <a:cubicBezTo>
                  <a:pt x="11711" y="14049"/>
                  <a:pt x="12566" y="13816"/>
                  <a:pt x="13319" y="13408"/>
                </a:cubicBezTo>
                <a:cubicBezTo>
                  <a:pt x="13285" y="14311"/>
                  <a:pt x="13525" y="15069"/>
                  <a:pt x="14689" y="15448"/>
                </a:cubicBezTo>
                <a:cubicBezTo>
                  <a:pt x="15716" y="15769"/>
                  <a:pt x="16777" y="15973"/>
                  <a:pt x="17701" y="16235"/>
                </a:cubicBezTo>
                <a:cubicBezTo>
                  <a:pt x="17085" y="17751"/>
                  <a:pt x="13901" y="18334"/>
                  <a:pt x="10752" y="18305"/>
                </a:cubicBezTo>
                <a:cubicBezTo>
                  <a:pt x="7124" y="18276"/>
                  <a:pt x="3529" y="17401"/>
                  <a:pt x="3837" y="16206"/>
                </a:cubicBezTo>
                <a:close/>
                <a:moveTo>
                  <a:pt x="10821" y="20083"/>
                </a:moveTo>
                <a:cubicBezTo>
                  <a:pt x="10752" y="20083"/>
                  <a:pt x="10752" y="20083"/>
                  <a:pt x="10752" y="20083"/>
                </a:cubicBezTo>
                <a:cubicBezTo>
                  <a:pt x="6234" y="20083"/>
                  <a:pt x="2331" y="19005"/>
                  <a:pt x="1510" y="17139"/>
                </a:cubicBezTo>
                <a:cubicBezTo>
                  <a:pt x="1715" y="16993"/>
                  <a:pt x="1955" y="16848"/>
                  <a:pt x="2229" y="16702"/>
                </a:cubicBezTo>
                <a:cubicBezTo>
                  <a:pt x="2605" y="18392"/>
                  <a:pt x="6336" y="19354"/>
                  <a:pt x="10752" y="19354"/>
                </a:cubicBezTo>
                <a:cubicBezTo>
                  <a:pt x="10821" y="19354"/>
                  <a:pt x="10821" y="19354"/>
                  <a:pt x="10821" y="19354"/>
                </a:cubicBezTo>
                <a:cubicBezTo>
                  <a:pt x="15271" y="19354"/>
                  <a:pt x="18796" y="18422"/>
                  <a:pt x="19241" y="16760"/>
                </a:cubicBezTo>
                <a:cubicBezTo>
                  <a:pt x="19515" y="16906"/>
                  <a:pt x="19721" y="17052"/>
                  <a:pt x="19960" y="17226"/>
                </a:cubicBezTo>
                <a:cubicBezTo>
                  <a:pt x="19070" y="19063"/>
                  <a:pt x="15373" y="20083"/>
                  <a:pt x="10821" y="20083"/>
                </a:cubicBezTo>
                <a:close/>
              </a:path>
            </a:pathLst>
          </a:custGeom>
          <a:solidFill>
            <a:srgbClr val="3194C6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 sz="2400"/>
            </a:pPr>
            <a:endParaRPr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Shape 3403"/>
          <p:cNvSpPr/>
          <p:nvPr/>
        </p:nvSpPr>
        <p:spPr>
          <a:xfrm>
            <a:off x="404987" y="3204620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小作业：知识专题独立小作业，现学现用学以致用大作业：商城实战，知识串联、架构落地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8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70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119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121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2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123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20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540154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请给我们课程一个五星好评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73305" y="4865282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你的好评是享学前行最大的动力，谢谢！</a:t>
            </a:r>
            <a:endParaRPr lang="zh-CN" altLang="en-US" sz="4000" b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821784" y="1035512"/>
            <a:ext cx="8399463" cy="3886200"/>
            <a:chOff x="1250469" y="1333025"/>
            <a:chExt cx="8399463" cy="3886200"/>
          </a:xfrm>
        </p:grpSpPr>
        <p:grpSp>
          <p:nvGrpSpPr>
            <p:cNvPr id="4" name="组合 3"/>
            <p:cNvGrpSpPr/>
            <p:nvPr/>
          </p:nvGrpSpPr>
          <p:grpSpPr>
            <a:xfrm>
              <a:off x="1250469" y="1333025"/>
              <a:ext cx="8399463" cy="3886200"/>
              <a:chOff x="1754333" y="1485900"/>
              <a:chExt cx="8399463" cy="3886200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4333" y="1485900"/>
                <a:ext cx="8399463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" name="组合 1"/>
              <p:cNvGrpSpPr/>
              <p:nvPr/>
            </p:nvGrpSpPr>
            <p:grpSpPr>
              <a:xfrm>
                <a:off x="5762626" y="3557587"/>
                <a:ext cx="3541712" cy="1292952"/>
                <a:chOff x="5762626" y="3557587"/>
                <a:chExt cx="3541712" cy="1292952"/>
              </a:xfrm>
            </p:grpSpPr>
            <p:pic>
              <p:nvPicPr>
                <p:cNvPr id="7171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19776" y="3557587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036152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307614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912" y="3263675"/>
              <a:ext cx="3524250" cy="1433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3048000" y="4206584"/>
            <a:ext cx="6098091" cy="29745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/>
            <a:r>
              <a:rPr lang="en-US" altLang="zh-CN" sz="1335" dirty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TAHNK YOU FOR WATCHING</a:t>
            </a:r>
            <a:endParaRPr lang="zh-CN" altLang="en-US" sz="1335" dirty="0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60091" y="5476597"/>
            <a:ext cx="3424322" cy="478155"/>
            <a:chOff x="1139058" y="5549903"/>
            <a:chExt cx="3424322" cy="478155"/>
          </a:xfrm>
        </p:grpSpPr>
        <p:grpSp>
          <p:nvGrpSpPr>
            <p:cNvPr id="3" name="PA_组合 23"/>
            <p:cNvGrpSpPr/>
            <p:nvPr>
              <p:custDataLst>
                <p:tags r:id="rId2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5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27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397905" y="5549903"/>
              <a:ext cx="3165475" cy="478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charset="-122"/>
                </a:rPr>
                <a:t>3417671365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endParaRPr>
            </a:p>
          </p:txBody>
        </p:sp>
      </p:grpSp>
      <p:grpSp>
        <p:nvGrpSpPr>
          <p:cNvPr id="9" name="组合 2"/>
          <p:cNvGrpSpPr/>
          <p:nvPr/>
        </p:nvGrpSpPr>
        <p:grpSpPr>
          <a:xfrm>
            <a:off x="6359105" y="5531207"/>
            <a:ext cx="3930862" cy="368300"/>
            <a:chOff x="4060522" y="5638470"/>
            <a:chExt cx="3930862" cy="368300"/>
          </a:xfrm>
        </p:grpSpPr>
        <p:grpSp>
          <p:nvGrpSpPr>
            <p:cNvPr id="10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30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32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5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411254" y="5638470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8565"/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阿媛老师：2807762965</a:t>
              </a:r>
              <a:endPara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2" name="PA_组合 20"/>
          <p:cNvGrpSpPr/>
          <p:nvPr>
            <p:custDataLst>
              <p:tags r:id="rId6"/>
            </p:custDataLst>
          </p:nvPr>
        </p:nvGrpSpPr>
        <p:grpSpPr>
          <a:xfrm>
            <a:off x="0" y="3928725"/>
            <a:ext cx="12192000" cy="27148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48"/>
          <p:cNvGrpSpPr/>
          <p:nvPr/>
        </p:nvGrpSpPr>
        <p:grpSpPr>
          <a:xfrm>
            <a:off x="3411209" y="429583"/>
            <a:ext cx="5296253" cy="5015263"/>
            <a:chOff x="2666060" y="1779854"/>
            <a:chExt cx="4914727" cy="4653979"/>
          </a:xfrm>
        </p:grpSpPr>
        <p:sp>
          <p:nvSpPr>
            <p:cNvPr id="50" name="任意多边形: 形状 11"/>
            <p:cNvSpPr/>
            <p:nvPr/>
          </p:nvSpPr>
          <p:spPr>
            <a:xfrm>
              <a:off x="3099814" y="192397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10"/>
            <p:cNvSpPr/>
            <p:nvPr/>
          </p:nvSpPr>
          <p:spPr>
            <a:xfrm>
              <a:off x="3099814" y="2052932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12"/>
            <p:cNvSpPr/>
            <p:nvPr/>
          </p:nvSpPr>
          <p:spPr>
            <a:xfrm>
              <a:off x="3533568" y="212499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13"/>
            <p:cNvSpPr/>
            <p:nvPr/>
          </p:nvSpPr>
          <p:spPr>
            <a:xfrm>
              <a:off x="2666060" y="1980870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14"/>
            <p:cNvSpPr/>
            <p:nvPr/>
          </p:nvSpPr>
          <p:spPr>
            <a:xfrm>
              <a:off x="3099814" y="225394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15"/>
            <p:cNvSpPr/>
            <p:nvPr/>
          </p:nvSpPr>
          <p:spPr>
            <a:xfrm>
              <a:off x="3316691" y="177985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16"/>
            <p:cNvSpPr/>
            <p:nvPr/>
          </p:nvSpPr>
          <p:spPr>
            <a:xfrm>
              <a:off x="3533568" y="1980870"/>
              <a:ext cx="3909150" cy="415345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784790" y="4932746"/>
              <a:ext cx="795997" cy="79599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224667" y="5906881"/>
              <a:ext cx="526952" cy="526952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969254" y="1837290"/>
              <a:ext cx="361967" cy="36196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21"/>
          <p:cNvSpPr txBox="1"/>
          <p:nvPr/>
        </p:nvSpPr>
        <p:spPr>
          <a:xfrm>
            <a:off x="3339259" y="1645369"/>
            <a:ext cx="5433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mtClean="0">
                <a:solidFill>
                  <a:schemeClr val="bg1"/>
                </a:solidFill>
                <a:ea typeface="微软雅黑" panose="020B0503020204020204" pitchFamily="34" charset="-122"/>
              </a:rPr>
              <a:t>享学课堂  </a:t>
            </a:r>
            <a:endParaRPr lang="en-US" altLang="zh-CN" sz="540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smtClean="0">
                <a:solidFill>
                  <a:schemeClr val="bg1"/>
                </a:solidFill>
                <a:ea typeface="微软雅黑" panose="020B0503020204020204" pitchFamily="34" charset="-122"/>
              </a:rPr>
              <a:t>   谢谢您的参与！</a:t>
            </a:r>
            <a:endParaRPr lang="zh-CN" altLang="en-US" sz="3600" smtClean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流式布局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3236595"/>
            <a:ext cx="5074285" cy="1722120"/>
          </a:xfrm>
          <a:prstGeom prst="rect">
            <a:avLst/>
          </a:prstGeom>
        </p:spPr>
      </p:pic>
      <p:sp>
        <p:nvSpPr>
          <p:cNvPr id="13" name="Title 6"/>
          <p:cNvSpPr txBox="1"/>
          <p:nvPr>
            <p:custDataLst>
              <p:tags r:id="rId3"/>
            </p:custDataLst>
          </p:nvPr>
        </p:nvSpPr>
        <p:spPr>
          <a:xfrm>
            <a:off x="659765" y="1301115"/>
            <a:ext cx="5807075" cy="1449705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just" fontAlgn="auto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altLang="zh-CN" sz="1600" spc="10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</a:t>
            </a:r>
            <a:r>
              <a:rPr lang="zh-CN" altLang="en-US" sz="1600" spc="10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low</a:t>
            </a:r>
            <a:r>
              <a:rPr altLang="zh-CN" sz="1600" spc="10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</a:t>
            </a:r>
            <a:r>
              <a:rPr lang="zh-CN" altLang="en-US" sz="1600" spc="10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ayout， 流式布局， 这个概念在移动端或者前端开发中很常见，特别是在多标签的展示中， 往往起到了关键的作用。然而Android 官方， 并没有为开发者提供这样一个布局</a:t>
            </a:r>
            <a:endParaRPr lang="zh-CN" altLang="en-US" sz="1600" spc="10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 descr="jingdo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8320" y="81915"/>
            <a:ext cx="4407535" cy="7645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自定义布局实现过程</a:t>
            </a:r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6`PV`4KIB4PF6]2F)LJS}P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65" y="1292860"/>
            <a:ext cx="7486650" cy="316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自定义布局实现过程</a:t>
            </a:r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$I50L}]PZR){PZH78XII]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275" y="1111250"/>
            <a:ext cx="7058025" cy="6562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819150" y="3429000"/>
            <a:ext cx="2378710" cy="2527935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73761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6"/>
            </p:custDataLst>
          </p:nvPr>
        </p:nvGrpSpPr>
        <p:grpSpPr>
          <a:xfrm>
            <a:off x="6558820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7"/>
            </p:custDataLst>
          </p:nvPr>
        </p:nvSpPr>
        <p:spPr>
          <a:xfrm>
            <a:off x="649955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1. </a:t>
            </a: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手写流式布局大实战</a:t>
            </a: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8"/>
            </p:custDataLst>
          </p:nvPr>
        </p:nvSpPr>
        <p:spPr>
          <a:xfrm>
            <a:off x="1002030" y="4149090"/>
            <a:ext cx="2109470" cy="225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 Activity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的视图结构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 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的层级结构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 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简介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4. Android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中的坐标系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9"/>
            </p:custDataLst>
          </p:nvPr>
        </p:nvSpPr>
        <p:spPr>
          <a:xfrm>
            <a:off x="6732495" y="3556386"/>
            <a:ext cx="1605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流式布局大实战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10"/>
            </p:custDataLst>
          </p:nvPr>
        </p:nvSpPr>
        <p:spPr>
          <a:xfrm>
            <a:off x="850900" y="3317240"/>
            <a:ext cx="24650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/>
            <a:r>
              <a:rPr lang="en-US" altLang="zh-CN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View</a:t>
            </a:r>
            <a:r>
              <a:rPr lang="zh-CN" altLang="en-US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基础知识</a:t>
            </a:r>
            <a:endParaRPr lang="zh-CN" altLang="en-US" sz="1600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19150" y="2645410"/>
            <a:ext cx="2432685" cy="37268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ctr"/>
            <a:endParaRPr lang="zh-CN" altLang="en-US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2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3"/>
            </p:custDataLst>
          </p:nvPr>
        </p:nvSpPr>
        <p:spPr>
          <a:xfrm>
            <a:off x="9495123" y="4154763"/>
            <a:ext cx="140970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en-US" altLang="zh-CN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Android</a:t>
            </a: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进阶之路</a:t>
            </a:r>
            <a:endParaRPr lang="en-US" altLang="zh-CN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4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A_任意多边形 10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50139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" name="PA_组合 73"/>
          <p:cNvGrpSpPr/>
          <p:nvPr>
            <p:custDataLst>
              <p:tags r:id="rId16"/>
            </p:custDataLst>
          </p:nvPr>
        </p:nvGrpSpPr>
        <p:grpSpPr>
          <a:xfrm>
            <a:off x="4164235" y="3548380"/>
            <a:ext cx="2016723" cy="2527653"/>
            <a:chOff x="522514" y="3027330"/>
            <a:chExt cx="1512542" cy="1440160"/>
          </a:xfrm>
        </p:grpSpPr>
        <p:sp>
          <p:nvSpPr>
            <p:cNvPr id="10" name="矩形 9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_矩形 59"/>
          <p:cNvSpPr/>
          <p:nvPr>
            <p:custDataLst>
              <p:tags r:id="rId17"/>
            </p:custDataLst>
          </p:nvPr>
        </p:nvSpPr>
        <p:spPr>
          <a:xfrm>
            <a:off x="4069080" y="4149090"/>
            <a:ext cx="2070735" cy="400050"/>
          </a:xfrm>
          <a:prstGeom prst="rect">
            <a:avLst/>
          </a:prstGeom>
        </p:spPr>
        <p:txBody>
          <a:bodyPr wrap="square">
            <a:spAutoFit/>
          </a:bodyPr>
          <a:p>
            <a:pPr algn="l" defTabSz="1218565">
              <a:lnSpc>
                <a:spcPct val="150000"/>
              </a:lnSpc>
            </a:pPr>
            <a:r>
              <a:rPr 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系统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的绘制流程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PA_矩形 64"/>
          <p:cNvSpPr/>
          <p:nvPr>
            <p:custDataLst>
              <p:tags r:id="rId18"/>
            </p:custDataLst>
          </p:nvPr>
        </p:nvSpPr>
        <p:spPr>
          <a:xfrm>
            <a:off x="4176620" y="3556386"/>
            <a:ext cx="1992630" cy="337185"/>
          </a:xfrm>
          <a:prstGeom prst="rect">
            <a:avLst/>
          </a:prstGeom>
        </p:spPr>
        <p:txBody>
          <a:bodyPr wrap="none">
            <a:spAutoFit/>
          </a:bodyPr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系统</a:t>
            </a:r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view</a:t>
            </a:r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的绘制原理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3" grpId="0" bldLvl="0" animBg="1"/>
      <p:bldP spid="60" grpId="0"/>
      <p:bldP spid="61" grpId="0"/>
      <p:bldP spid="65" grpId="0"/>
      <p:bldP spid="66" grpId="0"/>
      <p:bldP spid="43" grpId="0" bldLvl="0" animBg="1"/>
      <p:bldP spid="51" grpId="0" animBg="1" autoUpdateAnimBg="0"/>
      <p:bldP spid="53" grpId="0"/>
      <p:bldP spid="3" grpId="0" bldLvl="0" animBg="1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Activity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的视图结构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itle 6"/>
          <p:cNvSpPr txBox="1"/>
          <p:nvPr>
            <p:custDataLst>
              <p:tags r:id="rId2"/>
            </p:custDataLst>
          </p:nvPr>
        </p:nvSpPr>
        <p:spPr>
          <a:xfrm>
            <a:off x="429895" y="1204595"/>
            <a:ext cx="6218555" cy="47244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spc="20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打开方式AS→tools→Layout Inspector</a:t>
            </a:r>
            <a:endParaRPr lang="zh-CN" altLang="en-US" sz="2000" spc="20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5" name="图片 14" descr="view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90" y="1677035"/>
            <a:ext cx="8256270" cy="4618990"/>
          </a:xfrm>
          <a:prstGeom prst="rect">
            <a:avLst/>
          </a:prstGeom>
        </p:spPr>
      </p:pic>
      <p:pic>
        <p:nvPicPr>
          <p:cNvPr id="16" name="图片 15" descr="activit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070" y="1060450"/>
            <a:ext cx="3296920" cy="5105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的层级结构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view_arc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780" y="1111250"/>
            <a:ext cx="5534025" cy="3667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</p:tagLst>
</file>

<file path=ppt/tags/tag100.xml><?xml version="1.0" encoding="utf-8"?>
<p:tagLst xmlns:p="http://schemas.openxmlformats.org/presentationml/2006/main">
  <p:tag name="PA" val="v4.1.3"/>
</p:tagLst>
</file>

<file path=ppt/tags/tag101.xml><?xml version="1.0" encoding="utf-8"?>
<p:tagLst xmlns:p="http://schemas.openxmlformats.org/presentationml/2006/main">
  <p:tag name="PA" val="v4.1.3"/>
</p:tagLst>
</file>

<file path=ppt/tags/tag102.xml><?xml version="1.0" encoding="utf-8"?>
<p:tagLst xmlns:p="http://schemas.openxmlformats.org/presentationml/2006/main">
  <p:tag name="PA" val="v4.1.3"/>
</p:tagLst>
</file>

<file path=ppt/tags/tag103.xml><?xml version="1.0" encoding="utf-8"?>
<p:tagLst xmlns:p="http://schemas.openxmlformats.org/presentationml/2006/main">
  <p:tag name="PA" val="v4.1.3"/>
</p:tagLst>
</file>

<file path=ppt/tags/tag104.xml><?xml version="1.0" encoding="utf-8"?>
<p:tagLst xmlns:p="http://schemas.openxmlformats.org/presentationml/2006/main">
  <p:tag name="PA" val="v4.1.3"/>
</p:tagLst>
</file>

<file path=ppt/tags/tag105.xml><?xml version="1.0" encoding="utf-8"?>
<p:tagLst xmlns:p="http://schemas.openxmlformats.org/presentationml/2006/main">
  <p:tag name="PA" val="v4.1.3"/>
</p:tagLst>
</file>

<file path=ppt/tags/tag106.xml><?xml version="1.0" encoding="utf-8"?>
<p:tagLst xmlns:p="http://schemas.openxmlformats.org/presentationml/2006/main">
  <p:tag name="PA" val="v4.1.3"/>
</p:tagLst>
</file>

<file path=ppt/tags/tag107.xml><?xml version="1.0" encoding="utf-8"?>
<p:tagLst xmlns:p="http://schemas.openxmlformats.org/presentationml/2006/main">
  <p:tag name="PA" val="v4.1.3"/>
</p:tagLst>
</file>

<file path=ppt/tags/tag108.xml><?xml version="1.0" encoding="utf-8"?>
<p:tagLst xmlns:p="http://schemas.openxmlformats.org/presentationml/2006/main">
  <p:tag name="PA" val="v4.1.3"/>
</p:tagLst>
</file>

<file path=ppt/tags/tag109.xml><?xml version="1.0" encoding="utf-8"?>
<p:tagLst xmlns:p="http://schemas.openxmlformats.org/presentationml/2006/main">
  <p:tag name="PA" val="v4.1.3"/>
</p:tagLst>
</file>

<file path=ppt/tags/tag11.xml><?xml version="1.0" encoding="utf-8"?>
<p:tagLst xmlns:p="http://schemas.openxmlformats.org/presentationml/2006/main">
  <p:tag name="PA" val="v4.1.3"/>
</p:tagLst>
</file>

<file path=ppt/tags/tag110.xml><?xml version="1.0" encoding="utf-8"?>
<p:tagLst xmlns:p="http://schemas.openxmlformats.org/presentationml/2006/main">
  <p:tag name="PA" val="v4.1.3"/>
</p:tagLst>
</file>

<file path=ppt/tags/tag111.xml><?xml version="1.0" encoding="utf-8"?>
<p:tagLst xmlns:p="http://schemas.openxmlformats.org/presentationml/2006/main">
  <p:tag name="PA" val="v4.1.3"/>
</p:tagLst>
</file>

<file path=ppt/tags/tag112.xml><?xml version="1.0" encoding="utf-8"?>
<p:tagLst xmlns:p="http://schemas.openxmlformats.org/presentationml/2006/main">
  <p:tag name="PA" val="v4.1.3"/>
</p:tagLst>
</file>

<file path=ppt/tags/tag113.xml><?xml version="1.0" encoding="utf-8"?>
<p:tagLst xmlns:p="http://schemas.openxmlformats.org/presentationml/2006/main">
  <p:tag name="PA" val="v4.1.3"/>
</p:tagLst>
</file>

<file path=ppt/tags/tag114.xml><?xml version="1.0" encoding="utf-8"?>
<p:tagLst xmlns:p="http://schemas.openxmlformats.org/presentationml/2006/main">
  <p:tag name="PA" val="v4.1.3"/>
</p:tagLst>
</file>

<file path=ppt/tags/tag115.xml><?xml version="1.0" encoding="utf-8"?>
<p:tagLst xmlns:p="http://schemas.openxmlformats.org/presentationml/2006/main">
  <p:tag name="KSO_WM_DOC_GUID" val="{ebae741e-f6be-4508-b345-b70f422bb642}"/>
</p:tagLst>
</file>

<file path=ppt/tags/tag12.xml><?xml version="1.0" encoding="utf-8"?>
<p:tagLst xmlns:p="http://schemas.openxmlformats.org/presentationml/2006/main">
  <p:tag name="PA" val="v4.1.3"/>
</p:tagLst>
</file>

<file path=ppt/tags/tag13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PA" val="v4.1.3"/>
</p:tagLst>
</file>

<file path=ppt/tags/tag15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PA" val="v4.1.3"/>
</p:tagLst>
</file>

<file path=ppt/tags/tag17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PA" val="v4.1.3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PA" val="v4.1.3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PA" val="v4.1.3"/>
</p:tagLst>
</file>

<file path=ppt/tags/tag25.xml><?xml version="1.0" encoding="utf-8"?>
<p:tagLst xmlns:p="http://schemas.openxmlformats.org/presentationml/2006/main">
  <p:tag name="PA" val="v4.1.3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PA" val="v4.1.3"/>
</p:tagLst>
</file>

<file path=ppt/tags/tag28.xml><?xml version="1.0" encoding="utf-8"?>
<p:tagLst xmlns:p="http://schemas.openxmlformats.org/presentationml/2006/main">
  <p:tag name="PA" val="v4.1.3"/>
</p:tagLst>
</file>

<file path=ppt/tags/tag29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PA" val="v4.1.3"/>
</p:tagLst>
</file>

<file path=ppt/tags/tag31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OneParaText2_11*f*1"/>
  <p:tag name="KSO_WM_TEMPLATE_CATEGORY" val="OneParaText"/>
  <p:tag name="KSO_WM_TEMPLATE_INDEX" val="2"/>
  <p:tag name="KSO_WM_UNIT_LAYERLEVEL" val="1"/>
  <p:tag name="KSO_WM_TAG_VERSION" val="1.0"/>
  <p:tag name="KSO_WM_BEAUTIFY_FLAG" val="#wm#"/>
  <p:tag name="KSO_WM_UNIT_TEXTBOXSTYLE_GUID" val="{4e0ab9d0-5eff-47a4-9e9a-a00edec0e670}"/>
  <p:tag name="KSO_WM_UNIT_TEXTBOXSTYLE_INDEX" val="11"/>
  <p:tag name="KSO_WM_UNIT_TEXTBOXSTYLE_TYPE" val="OneParaText"/>
</p:tagLst>
</file>

<file path=ppt/tags/tag32.xml><?xml version="1.0" encoding="utf-8"?>
<p:tagLst xmlns:p="http://schemas.openxmlformats.org/presentationml/2006/main">
  <p:tag name="PA" val="v4.1.3"/>
</p:tagLst>
</file>

<file path=ppt/tags/tag33.xml><?xml version="1.0" encoding="utf-8"?>
<p:tagLst xmlns:p="http://schemas.openxmlformats.org/presentationml/2006/main">
  <p:tag name="PA" val="v4.1.3"/>
</p:tagLst>
</file>

<file path=ppt/tags/tag34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Para0_4*f*1"/>
  <p:tag name="KSO_WM_TEMPLATE_CATEGORY" val="MultPara"/>
  <p:tag name="KSO_WM_TEMPLATE_INDEX" val="0"/>
  <p:tag name="KSO_WM_UNIT_LAYERLEVEL" val="1"/>
  <p:tag name="KSO_WM_TAG_VERSION" val="1.0"/>
  <p:tag name="KSO_WM_BEAUTIFY_FLAG" val="#wm#"/>
  <p:tag name="KSO_WM_UNIT_TEXTBOXSTYLE_GUID" val="{9172adaf-a7b5-4d42-a768-a5a2f934d3cf}"/>
  <p:tag name="KSO_WM_UNIT_TEXTBOXSTYLE_INDEX" val="15"/>
  <p:tag name="KSO_WM_UNIT_TEXTBOXSTYLE_TYPE" val="MultPara"/>
</p:tagLst>
</file>

<file path=ppt/tags/tag35.xml><?xml version="1.0" encoding="utf-8"?>
<p:tagLst xmlns:p="http://schemas.openxmlformats.org/presentationml/2006/main">
  <p:tag name="PA" val="v4.1.3"/>
</p:tagLst>
</file>

<file path=ppt/tags/tag36.xml><?xml version="1.0" encoding="utf-8"?>
<p:tagLst xmlns:p="http://schemas.openxmlformats.org/presentationml/2006/main">
  <p:tag name="PA" val="v4.1.3"/>
</p:tagLst>
</file>

<file path=ppt/tags/tag37.xml><?xml version="1.0" encoding="utf-8"?>
<p:tagLst xmlns:p="http://schemas.openxmlformats.org/presentationml/2006/main">
  <p:tag name="PA" val="v4.1.3"/>
</p:tagLst>
</file>

<file path=ppt/tags/tag38.xml><?xml version="1.0" encoding="utf-8"?>
<p:tagLst xmlns:p="http://schemas.openxmlformats.org/presentationml/2006/main">
  <p:tag name="PA" val="v4.1.3"/>
</p:tagLst>
</file>

<file path=ppt/tags/tag39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PA" val="v4.1.3"/>
</p:tagLst>
</file>

<file path=ppt/tags/tag40.xml><?xml version="1.0" encoding="utf-8"?>
<p:tagLst xmlns:p="http://schemas.openxmlformats.org/presentationml/2006/main">
  <p:tag name="PA" val="v4.1.3"/>
</p:tagLst>
</file>

<file path=ppt/tags/tag41.xml><?xml version="1.0" encoding="utf-8"?>
<p:tagLst xmlns:p="http://schemas.openxmlformats.org/presentationml/2006/main">
  <p:tag name="PA" val="v4.1.3"/>
</p:tagLst>
</file>

<file path=ppt/tags/tag42.xml><?xml version="1.0" encoding="utf-8"?>
<p:tagLst xmlns:p="http://schemas.openxmlformats.org/presentationml/2006/main">
  <p:tag name="PA" val="v4.1.3"/>
</p:tagLst>
</file>

<file path=ppt/tags/tag43.xml><?xml version="1.0" encoding="utf-8"?>
<p:tagLst xmlns:p="http://schemas.openxmlformats.org/presentationml/2006/main">
  <p:tag name="PA" val="v4.1.3"/>
</p:tagLst>
</file>

<file path=ppt/tags/tag44.xml><?xml version="1.0" encoding="utf-8"?>
<p:tagLst xmlns:p="http://schemas.openxmlformats.org/presentationml/2006/main">
  <p:tag name="PA" val="v4.1.3"/>
</p:tagLst>
</file>

<file path=ppt/tags/tag45.xml><?xml version="1.0" encoding="utf-8"?>
<p:tagLst xmlns:p="http://schemas.openxmlformats.org/presentationml/2006/main">
  <p:tag name="PA" val="v4.1.3"/>
</p:tagLst>
</file>

<file path=ppt/tags/tag46.xml><?xml version="1.0" encoding="utf-8"?>
<p:tagLst xmlns:p="http://schemas.openxmlformats.org/presentationml/2006/main">
  <p:tag name="PA" val="v4.1.3"/>
</p:tagLst>
</file>

<file path=ppt/tags/tag47.xml><?xml version="1.0" encoding="utf-8"?>
<p:tagLst xmlns:p="http://schemas.openxmlformats.org/presentationml/2006/main">
  <p:tag name="PA" val="v4.1.3"/>
</p:tagLst>
</file>

<file path=ppt/tags/tag48.xml><?xml version="1.0" encoding="utf-8"?>
<p:tagLst xmlns:p="http://schemas.openxmlformats.org/presentationml/2006/main">
  <p:tag name="PA" val="v4.1.3"/>
</p:tagLst>
</file>

<file path=ppt/tags/tag49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PA" val="v4.1.3"/>
</p:tagLst>
</file>

<file path=ppt/tags/tag50.xml><?xml version="1.0" encoding="utf-8"?>
<p:tagLst xmlns:p="http://schemas.openxmlformats.org/presentationml/2006/main">
  <p:tag name="PA" val="v4.1.3"/>
</p:tagLst>
</file>

<file path=ppt/tags/tag51.xml><?xml version="1.0" encoding="utf-8"?>
<p:tagLst xmlns:p="http://schemas.openxmlformats.org/presentationml/2006/main">
  <p:tag name="PA" val="v4.1.3"/>
</p:tagLst>
</file>

<file path=ppt/tags/tag52.xml><?xml version="1.0" encoding="utf-8"?>
<p:tagLst xmlns:p="http://schemas.openxmlformats.org/presentationml/2006/main">
  <p:tag name="PA" val="v4.1.3"/>
</p:tagLst>
</file>

<file path=ppt/tags/tag53.xml><?xml version="1.0" encoding="utf-8"?>
<p:tagLst xmlns:p="http://schemas.openxmlformats.org/presentationml/2006/main">
  <p:tag name="PA" val="v4.1.3"/>
</p:tagLst>
</file>

<file path=ppt/tags/tag54.xml><?xml version="1.0" encoding="utf-8"?>
<p:tagLst xmlns:p="http://schemas.openxmlformats.org/presentationml/2006/main">
  <p:tag name="PA" val="v4.1.3"/>
</p:tagLst>
</file>

<file path=ppt/tags/tag55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437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2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b1f40d68-f7f9-4503-b7a8-f338ad747753}"/>
  <p:tag name="KSO_WM_UNIT_TEXTBOXSTYLE_INDEX" val="13"/>
  <p:tag name="KSO_WM_UNIT_TEXTBOXSTYLE_TYPE" val="MultOutline"/>
</p:tagLst>
</file>

<file path=ppt/tags/tag56.xml><?xml version="1.0" encoding="utf-8"?>
<p:tagLst xmlns:p="http://schemas.openxmlformats.org/presentationml/2006/main">
  <p:tag name="PA" val="v4.1.3"/>
</p:tagLst>
</file>

<file path=ppt/tags/tag57.xml><?xml version="1.0" encoding="utf-8"?>
<p:tagLst xmlns:p="http://schemas.openxmlformats.org/presentationml/2006/main">
  <p:tag name="PA" val="v4.1.3"/>
</p:tagLst>
</file>

<file path=ppt/tags/tag58.xml><?xml version="1.0" encoding="utf-8"?>
<p:tagLst xmlns:p="http://schemas.openxmlformats.org/presentationml/2006/main">
  <p:tag name="PA" val="v4.1.3"/>
</p:tagLst>
</file>

<file path=ppt/tags/tag59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PA" val="v4.1.3"/>
</p:tagLst>
</file>

<file path=ppt/tags/tag60.xml><?xml version="1.0" encoding="utf-8"?>
<p:tagLst xmlns:p="http://schemas.openxmlformats.org/presentationml/2006/main">
  <p:tag name="PA" val="v4.1.3"/>
</p:tagLst>
</file>

<file path=ppt/tags/tag61.xml><?xml version="1.0" encoding="utf-8"?>
<p:tagLst xmlns:p="http://schemas.openxmlformats.org/presentationml/2006/main">
  <p:tag name="PA" val="v4.1.3"/>
</p:tagLst>
</file>

<file path=ppt/tags/tag62.xml><?xml version="1.0" encoding="utf-8"?>
<p:tagLst xmlns:p="http://schemas.openxmlformats.org/presentationml/2006/main">
  <p:tag name="PA" val="v4.1.3"/>
</p:tagLst>
</file>

<file path=ppt/tags/tag63.xml><?xml version="1.0" encoding="utf-8"?>
<p:tagLst xmlns:p="http://schemas.openxmlformats.org/presentationml/2006/main">
  <p:tag name="PA" val="v4.1.3"/>
</p:tagLst>
</file>

<file path=ppt/tags/tag64.xml><?xml version="1.0" encoding="utf-8"?>
<p:tagLst xmlns:p="http://schemas.openxmlformats.org/presentationml/2006/main">
  <p:tag name="PA" val="v4.1.3"/>
</p:tagLst>
</file>

<file path=ppt/tags/tag65.xml><?xml version="1.0" encoding="utf-8"?>
<p:tagLst xmlns:p="http://schemas.openxmlformats.org/presentationml/2006/main">
  <p:tag name="PA" val="v4.1.3"/>
</p:tagLst>
</file>

<file path=ppt/tags/tag66.xml><?xml version="1.0" encoding="utf-8"?>
<p:tagLst xmlns:p="http://schemas.openxmlformats.org/presentationml/2006/main">
  <p:tag name="PA" val="v4.1.3"/>
</p:tagLst>
</file>

<file path=ppt/tags/tag67.xml><?xml version="1.0" encoding="utf-8"?>
<p:tagLst xmlns:p="http://schemas.openxmlformats.org/presentationml/2006/main">
  <p:tag name="PA" val="v4.1.3"/>
</p:tagLst>
</file>

<file path=ppt/tags/tag68.xml><?xml version="1.0" encoding="utf-8"?>
<p:tagLst xmlns:p="http://schemas.openxmlformats.org/presentationml/2006/main">
  <p:tag name="PA" val="v4.1.3"/>
</p:tagLst>
</file>

<file path=ppt/tags/tag69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PA" val="v4.1.3"/>
</p:tagLst>
</file>

<file path=ppt/tags/tag70.xml><?xml version="1.0" encoding="utf-8"?>
<p:tagLst xmlns:p="http://schemas.openxmlformats.org/presentationml/2006/main">
  <p:tag name="PA" val="v4.1.3"/>
</p:tagLst>
</file>

<file path=ppt/tags/tag71.xml><?xml version="1.0" encoding="utf-8"?>
<p:tagLst xmlns:p="http://schemas.openxmlformats.org/presentationml/2006/main">
  <p:tag name="PA" val="v4.1.3"/>
</p:tagLst>
</file>

<file path=ppt/tags/tag72.xml><?xml version="1.0" encoding="utf-8"?>
<p:tagLst xmlns:p="http://schemas.openxmlformats.org/presentationml/2006/main">
  <p:tag name="PA" val="v4.1.3"/>
</p:tagLst>
</file>

<file path=ppt/tags/tag73.xml><?xml version="1.0" encoding="utf-8"?>
<p:tagLst xmlns:p="http://schemas.openxmlformats.org/presentationml/2006/main">
  <p:tag name="PA" val="v4.1.3"/>
</p:tagLst>
</file>

<file path=ppt/tags/tag74.xml><?xml version="1.0" encoding="utf-8"?>
<p:tagLst xmlns:p="http://schemas.openxmlformats.org/presentationml/2006/main">
  <p:tag name="PA" val="v4.1.3"/>
</p:tagLst>
</file>

<file path=ppt/tags/tag75.xml><?xml version="1.0" encoding="utf-8"?>
<p:tagLst xmlns:p="http://schemas.openxmlformats.org/presentationml/2006/main">
  <p:tag name="PA" val="v4.1.3"/>
</p:tagLst>
</file>

<file path=ppt/tags/tag76.xml><?xml version="1.0" encoding="utf-8"?>
<p:tagLst xmlns:p="http://schemas.openxmlformats.org/presentationml/2006/main">
  <p:tag name="PA" val="v4.1.3"/>
</p:tagLst>
</file>

<file path=ppt/tags/tag77.xml><?xml version="1.0" encoding="utf-8"?>
<p:tagLst xmlns:p="http://schemas.openxmlformats.org/presentationml/2006/main">
  <p:tag name="PA" val="v4.1.3"/>
</p:tagLst>
</file>

<file path=ppt/tags/tag78.xml><?xml version="1.0" encoding="utf-8"?>
<p:tagLst xmlns:p="http://schemas.openxmlformats.org/presentationml/2006/main">
  <p:tag name="PA" val="v4.1.3"/>
</p:tagLst>
</file>

<file path=ppt/tags/tag79.xml><?xml version="1.0" encoding="utf-8"?>
<p:tagLst xmlns:p="http://schemas.openxmlformats.org/presentationml/2006/main">
  <p:tag name="PA" val="v4.1.3"/>
</p:tagLst>
</file>

<file path=ppt/tags/tag8.xml><?xml version="1.0" encoding="utf-8"?>
<p:tagLst xmlns:p="http://schemas.openxmlformats.org/presentationml/2006/main">
  <p:tag name="PA" val="v4.1.3"/>
</p:tagLst>
</file>

<file path=ppt/tags/tag80.xml><?xml version="1.0" encoding="utf-8"?>
<p:tagLst xmlns:p="http://schemas.openxmlformats.org/presentationml/2006/main">
  <p:tag name="KSO_WM_UNIT_TEXTBOXSTYLE_SHAPETYPE" val="1"/>
  <p:tag name="KSO_WM_UNIT_TEXTBOXSTYLE_ADJUSTLEFT" val="0_35.14552"/>
  <p:tag name="KSO_WM_UNIT_TEXTBOXSTYLE_ADJUSTTOP" val="0_282.0435"/>
  <p:tag name="KSO_WM_UNIT_TEXTBOXSTYLE_DECORATEINDEX" val="1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1"/>
  <p:tag name="KSO_WM_UNIT_ID" val="mixed20202549_1*i*1"/>
  <p:tag name="KSO_WM_TEMPLATE_CATEGORY" val="mixed"/>
  <p:tag name="KSO_WM_TEMPLATE_INDEX" val="20202549"/>
  <p:tag name="KSO_WM_UNIT_LAYERLEVEL" val="1"/>
  <p:tag name="KSO_WM_TAG_VERSION" val="1.0"/>
  <p:tag name="KSO_WM_BEAUTIFY_FLAG" val="#wm#"/>
  <p:tag name="KSO_WM_UNIT_TEXTBOXSTYLE_GUID" val="{5bf73840-4407-4e76-b25c-2a3f7b76afb7}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2"/>
  <p:tag name="KSO_WM_UNIT_ID" val="mixed20202549_1*i*2"/>
  <p:tag name="KSO_WM_TEMPLATE_CATEGORY" val="mixed"/>
  <p:tag name="KSO_WM_TEMPLATE_INDEX" val="20202549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3"/>
  <p:tag name="KSO_WM_UNIT_ID" val="mixed20202549_1*i*3"/>
  <p:tag name="KSO_WM_TEMPLATE_CATEGORY" val="mixed"/>
  <p:tag name="KSO_WM_TEMPLATE_INDEX" val="20202549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TEXTBOXSTYLE_SHAPETYPE" val="1"/>
  <p:tag name="KSO_WM_UNIT_TEXTBOXSTYLE_ADJUSTLEFT" val="0_191.6372"/>
  <p:tag name="KSO_WM_UNIT_TEXTBOXSTYLE_ADJUSTTOP" val="0_282.0435"/>
  <p:tag name="KSO_WM_UNIT_TEXTBOXSTYLE_DECORATEINDEX" val="2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4"/>
  <p:tag name="KSO_WM_UNIT_ID" val="mixed20202549_1*i*4"/>
  <p:tag name="KSO_WM_TEMPLATE_CATEGORY" val="mixed"/>
  <p:tag name="KSO_WM_TEMPLATE_INDEX" val="20202549"/>
  <p:tag name="KSO_WM_UNIT_LAYERLEVEL" val="1"/>
  <p:tag name="KSO_WM_TAG_VERSION" val="1.0"/>
  <p:tag name="KSO_WM_BEAUTIFY_FLAG" val="#wm#"/>
  <p:tag name="KSO_WM_UNIT_TEXTBOXSTYLE_GUID" val="{5bf73840-4407-4e76-b25c-2a3f7b76afb7}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5"/>
  <p:tag name="KSO_WM_UNIT_ID" val="mixed20202549_1*i*5"/>
  <p:tag name="KSO_WM_TEMPLATE_CATEGORY" val="mixed"/>
  <p:tag name="KSO_WM_TEMPLATE_INDEX" val="20202549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6"/>
  <p:tag name="KSO_WM_UNIT_ID" val="mixed20202549_1*i*6"/>
  <p:tag name="KSO_WM_TEMPLATE_CATEGORY" val="mixed"/>
  <p:tag name="KSO_WM_TEMPLATE_INDEX" val="20202549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PA" val="v4.1.3"/>
</p:tagLst>
</file>

<file path=ppt/tags/tag87.xml><?xml version="1.0" encoding="utf-8"?>
<p:tagLst xmlns:p="http://schemas.openxmlformats.org/presentationml/2006/main">
  <p:tag name="PA" val="v4.1.3"/>
</p:tagLst>
</file>

<file path=ppt/tags/tag88.xml><?xml version="1.0" encoding="utf-8"?>
<p:tagLst xmlns:p="http://schemas.openxmlformats.org/presentationml/2006/main">
  <p:tag name="KSO_WM_UNIT_TEXTBOXSTYLE_SHAPETYPE" val="0"/>
  <p:tag name="KSO_WM_UNIT_TEXTBOXSTYLE_TEMPLATETYPE" val="9"/>
  <p:tag name="KSO_WM_UNIT_PRESET_TEXT" val="我们能实现，图文排版，让我们能实现，图文排版，让图图片&#13;您的正文已经经简明扼要，字字珠玑。&#13;您的正文已经经简明扼要，字字珠玑。&#13;您的正文已经经简明扼要，字字珠玑。&#13;您的正文已经经简明扼要，字字珠玑。&#13;我们能实现，图文排版，让我们能实现，图文排版，让图图片"/>
  <p:tag name="KSO_WM_UNIT_NOCLEAR" val="1"/>
  <p:tag name="KSO_WM_UNIT_SHOW_EDIT_AREA_INDICATION" val="0"/>
  <p:tag name="KSO_WM_UNIT_VALUE" val="234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f"/>
  <p:tag name="KSO_WM_UNIT_INDEX" val="1"/>
  <p:tag name="KSO_WM_UNIT_ID" val="mixed20202549_1*f*1"/>
  <p:tag name="KSO_WM_TEMPLATE_CATEGORY" val="mixed"/>
  <p:tag name="KSO_WM_TEMPLATE_INDEX" val="20202549"/>
  <p:tag name="KSO_WM_UNIT_LAYERLEVEL" val="1"/>
  <p:tag name="KSO_WM_TAG_VERSION" val="1.0"/>
  <p:tag name="KSO_WM_BEAUTIFY_FLAG" val="#wm#"/>
  <p:tag name="KSO_WM_UNIT_TEXTBOXSTYLE_GUID" val="{5bf73840-4407-4e76-b25c-2a3f7b76afb7}"/>
  <p:tag name="KSO_WM_UNIT_TEXTBOXSTYLE_TEMPLATEID" val="3139431"/>
  <p:tag name="KSO_WM_UNIT_TEXTBOXSTYLE_TYPE" val="8"/>
</p:tagLst>
</file>

<file path=ppt/tags/tag89.xml><?xml version="1.0" encoding="utf-8"?>
<p:tagLst xmlns:p="http://schemas.openxmlformats.org/presentationml/2006/main">
  <p:tag name="PA" val="v4.1.3"/>
</p:tagLst>
</file>

<file path=ppt/tags/tag9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OneParaText2_13*f*1"/>
  <p:tag name="KSO_WM_TEMPLATE_CATEGORY" val="OneParaText"/>
  <p:tag name="KSO_WM_TEMPLATE_INDEX" val="2"/>
  <p:tag name="KSO_WM_UNIT_LAYERLEVEL" val="1"/>
  <p:tag name="KSO_WM_TAG_VERSION" val="1.0"/>
  <p:tag name="KSO_WM_BEAUTIFY_FLAG" val="#wm#"/>
  <p:tag name="KSO_WM_UNIT_TEXTBOXSTYLE_GUID" val="{29fd0326-e346-4c99-981a-8b654bcc7202}"/>
  <p:tag name="KSO_WM_UNIT_TEXTBOXSTYLE_INDEX" val="13"/>
  <p:tag name="KSO_WM_UNIT_TEXTBOXSTYLE_TYPE" val="OneParaText"/>
</p:tagLst>
</file>

<file path=ppt/tags/tag90.xml><?xml version="1.0" encoding="utf-8"?>
<p:tagLst xmlns:p="http://schemas.openxmlformats.org/presentationml/2006/main">
  <p:tag name="PA" val="v4.1.3"/>
</p:tagLst>
</file>

<file path=ppt/tags/tag91.xml><?xml version="1.0" encoding="utf-8"?>
<p:tagLst xmlns:p="http://schemas.openxmlformats.org/presentationml/2006/main">
  <p:tag name="PA" val="v4.1.3"/>
</p:tagLst>
</file>

<file path=ppt/tags/tag92.xml><?xml version="1.0" encoding="utf-8"?>
<p:tagLst xmlns:p="http://schemas.openxmlformats.org/presentationml/2006/main">
  <p:tag name="PA" val="v4.1.3"/>
</p:tagLst>
</file>

<file path=ppt/tags/tag93.xml><?xml version="1.0" encoding="utf-8"?>
<p:tagLst xmlns:p="http://schemas.openxmlformats.org/presentationml/2006/main">
  <p:tag name="PA" val="v4.1.3"/>
</p:tagLst>
</file>

<file path=ppt/tags/tag94.xml><?xml version="1.0" encoding="utf-8"?>
<p:tagLst xmlns:p="http://schemas.openxmlformats.org/presentationml/2006/main">
  <p:tag name="PA" val="v4.1.3"/>
</p:tagLst>
</file>

<file path=ppt/tags/tag95.xml><?xml version="1.0" encoding="utf-8"?>
<p:tagLst xmlns:p="http://schemas.openxmlformats.org/presentationml/2006/main">
  <p:tag name="PA" val="v4.1.3"/>
</p:tagLst>
</file>

<file path=ppt/tags/tag96.xml><?xml version="1.0" encoding="utf-8"?>
<p:tagLst xmlns:p="http://schemas.openxmlformats.org/presentationml/2006/main">
  <p:tag name="PA" val="v4.1.3"/>
</p:tagLst>
</file>

<file path=ppt/tags/tag97.xml><?xml version="1.0" encoding="utf-8"?>
<p:tagLst xmlns:p="http://schemas.openxmlformats.org/presentationml/2006/main">
  <p:tag name="PA" val="v4.1.3"/>
</p:tagLst>
</file>

<file path=ppt/tags/tag98.xml><?xml version="1.0" encoding="utf-8"?>
<p:tagLst xmlns:p="http://schemas.openxmlformats.org/presentationml/2006/main">
  <p:tag name="PA" val="v4.1.3"/>
</p:tagLst>
</file>

<file path=ppt/tags/tag99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2897</Words>
  <Application>WPS 演示</Application>
  <PresentationFormat>宽屏</PresentationFormat>
  <Paragraphs>330</Paragraphs>
  <Slides>32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49" baseType="lpstr">
      <vt:lpstr>Arial</vt:lpstr>
      <vt:lpstr>宋体</vt:lpstr>
      <vt:lpstr>Wingdings</vt:lpstr>
      <vt:lpstr>Calibri</vt:lpstr>
      <vt:lpstr>等线</vt:lpstr>
      <vt:lpstr>微软雅黑</vt:lpstr>
      <vt:lpstr>Yu Gothic UI Light</vt:lpstr>
      <vt:lpstr>Times New Roman</vt:lpstr>
      <vt:lpstr>Segoe UI</vt:lpstr>
      <vt:lpstr>Impact</vt:lpstr>
      <vt:lpstr>Arial Unicode MS</vt:lpstr>
      <vt:lpstr>Roboto condensed</vt:lpstr>
      <vt:lpstr>Segoe Print</vt:lpstr>
      <vt:lpstr>等线 Light</vt:lpstr>
      <vt:lpstr>Wingdings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T060764</cp:lastModifiedBy>
  <cp:revision>5160</cp:revision>
  <dcterms:created xsi:type="dcterms:W3CDTF">2016-08-30T15:34:00Z</dcterms:created>
  <dcterms:modified xsi:type="dcterms:W3CDTF">2019-11-06T14:25:40Z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2052-11.1.0.9145</vt:lpwstr>
  </property>
</Properties>
</file>